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notesMasterIdLst>
    <p:notesMasterId r:id="rId54"/>
  </p:notesMasterIdLst>
  <p:sldIdLst>
    <p:sldId id="257" r:id="rId2"/>
    <p:sldId id="298" r:id="rId3"/>
    <p:sldId id="326" r:id="rId4"/>
    <p:sldId id="345" r:id="rId5"/>
    <p:sldId id="346" r:id="rId6"/>
    <p:sldId id="347" r:id="rId7"/>
    <p:sldId id="348" r:id="rId8"/>
    <p:sldId id="343" r:id="rId9"/>
    <p:sldId id="344" r:id="rId10"/>
    <p:sldId id="259" r:id="rId11"/>
    <p:sldId id="260" r:id="rId12"/>
    <p:sldId id="317" r:id="rId13"/>
    <p:sldId id="318" r:id="rId14"/>
    <p:sldId id="319" r:id="rId15"/>
    <p:sldId id="328" r:id="rId16"/>
    <p:sldId id="329" r:id="rId17"/>
    <p:sldId id="330" r:id="rId18"/>
    <p:sldId id="331" r:id="rId19"/>
    <p:sldId id="332" r:id="rId20"/>
    <p:sldId id="333" r:id="rId21"/>
    <p:sldId id="302" r:id="rId22"/>
    <p:sldId id="303" r:id="rId23"/>
    <p:sldId id="275" r:id="rId24"/>
    <p:sldId id="274" r:id="rId25"/>
    <p:sldId id="283" r:id="rId26"/>
    <p:sldId id="284" r:id="rId27"/>
    <p:sldId id="288" r:id="rId28"/>
    <p:sldId id="289" r:id="rId29"/>
    <p:sldId id="306" r:id="rId30"/>
    <p:sldId id="307" r:id="rId31"/>
    <p:sldId id="308" r:id="rId32"/>
    <p:sldId id="309" r:id="rId33"/>
    <p:sldId id="310" r:id="rId34"/>
    <p:sldId id="311" r:id="rId35"/>
    <p:sldId id="334" r:id="rId36"/>
    <p:sldId id="335" r:id="rId37"/>
    <p:sldId id="336" r:id="rId38"/>
    <p:sldId id="337" r:id="rId39"/>
    <p:sldId id="338" r:id="rId40"/>
    <p:sldId id="340" r:id="rId41"/>
    <p:sldId id="341" r:id="rId42"/>
    <p:sldId id="342" r:id="rId43"/>
    <p:sldId id="313" r:id="rId44"/>
    <p:sldId id="315" r:id="rId45"/>
    <p:sldId id="293" r:id="rId46"/>
    <p:sldId id="294" r:id="rId47"/>
    <p:sldId id="324" r:id="rId48"/>
    <p:sldId id="325" r:id="rId49"/>
    <p:sldId id="327" r:id="rId50"/>
    <p:sldId id="301" r:id="rId51"/>
    <p:sldId id="299" r:id="rId52"/>
    <p:sldId id="300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5DC8A-F548-494F-9E64-2DBBF96555F5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EAB16-2E66-4355-A490-EBCECF9240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441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D2696-ECEC-4235-913F-830EE34688B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45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478ECB-40F9-4369-B45B-C5C1142BBB68}" type="slidenum">
              <a:rPr lang="ru-RU"/>
              <a:pPr/>
              <a:t>42</a:t>
            </a:fld>
            <a:endParaRPr lang="ru-RU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EAB16-2E66-4355-A490-EBCECF9240AF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15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CDC881-324C-4A31-9AA6-B2D0041C7F5D}" type="slidenum">
              <a:rPr lang="ru-RU"/>
              <a:pPr/>
              <a:t>35</a:t>
            </a:fld>
            <a:endParaRPr lang="ru-RU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D79FA2-BA89-414E-B05D-627D36FA8FC9}" type="slidenum">
              <a:rPr lang="ru-RU"/>
              <a:pPr/>
              <a:t>36</a:t>
            </a:fld>
            <a:endParaRPr lang="ru-RU"/>
          </a:p>
        </p:txBody>
      </p:sp>
      <p:sp>
        <p:nvSpPr>
          <p:cNvPr id="197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299A99-B1CF-4F64-8435-0A34FFBC907B}" type="slidenum">
              <a:rPr lang="ru-RU"/>
              <a:pPr/>
              <a:t>37</a:t>
            </a:fld>
            <a:endParaRPr lang="ru-RU"/>
          </a:p>
        </p:txBody>
      </p:sp>
      <p:sp>
        <p:nvSpPr>
          <p:cNvPr id="218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B02979-92F3-48EC-9059-C1177339B0D4}" type="slidenum">
              <a:rPr lang="ru-RU"/>
              <a:pPr/>
              <a:t>38</a:t>
            </a:fld>
            <a:endParaRPr lang="ru-RU"/>
          </a:p>
        </p:txBody>
      </p:sp>
      <p:sp>
        <p:nvSpPr>
          <p:cNvPr id="220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A56987-F6FD-4005-9B57-2C3154E926EE}" type="slidenum">
              <a:rPr lang="ru-RU"/>
              <a:pPr/>
              <a:t>39</a:t>
            </a:fld>
            <a:endParaRPr lang="ru-RU"/>
          </a:p>
        </p:txBody>
      </p:sp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EA8329-D963-4878-8B7B-AF3F09A7E419}" type="slidenum">
              <a:rPr lang="ru-RU"/>
              <a:pPr/>
              <a:t>40</a:t>
            </a:fld>
            <a:endParaRPr lang="ru-RU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431EE9-FC14-40E7-A514-9CD8552A646F}" type="slidenum">
              <a:rPr lang="ru-RU"/>
              <a:pPr/>
              <a:t>41</a:t>
            </a:fld>
            <a:endParaRPr lang="ru-RU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В режиме слайдов ответы появляются после кликанья мышкой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чт 12.02.26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emf"/><Relationship Id="rId7" Type="http://schemas.openxmlformats.org/officeDocument/2006/relationships/image" Target="../media/image9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0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2.pn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0.png"/><Relationship Id="rId15" Type="http://schemas.openxmlformats.org/officeDocument/2006/relationships/image" Target="../media/image16.emf"/><Relationship Id="rId10" Type="http://schemas.openxmlformats.org/officeDocument/2006/relationships/image" Target="../media/image20.png"/><Relationship Id="rId19" Type="http://schemas.openxmlformats.org/officeDocument/2006/relationships/image" Target="../media/image17.emf"/><Relationship Id="rId4" Type="http://schemas.microsoft.com/office/2007/relationships/hdphoto" Target="../media/hdphoto1.wdp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image" Target="../media/image18.png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30.png"/><Relationship Id="rId5" Type="http://schemas.openxmlformats.org/officeDocument/2006/relationships/image" Target="../media/image150.png"/><Relationship Id="rId15" Type="http://schemas.openxmlformats.org/officeDocument/2006/relationships/image" Target="../media/image34.png"/><Relationship Id="rId10" Type="http://schemas.openxmlformats.org/officeDocument/2006/relationships/image" Target="../media/image28.png"/><Relationship Id="rId19" Type="http://schemas.openxmlformats.org/officeDocument/2006/relationships/image" Target="../media/image38.png"/><Relationship Id="rId4" Type="http://schemas.microsoft.com/office/2007/relationships/hdphoto" Target="../media/hdphoto1.wdp"/><Relationship Id="rId1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" Target="slide23.xml"/><Relationship Id="rId7" Type="http://schemas.openxmlformats.org/officeDocument/2006/relationships/image" Target="../media/image27.png"/><Relationship Id="rId12" Type="http://schemas.openxmlformats.org/officeDocument/2006/relationships/image" Target="../media/image28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2.png"/><Relationship Id="rId5" Type="http://schemas.openxmlformats.org/officeDocument/2006/relationships/image" Target="../media/image25.png"/><Relationship Id="rId10" Type="http://schemas.openxmlformats.org/officeDocument/2006/relationships/image" Target="../media/image41.png"/><Relationship Id="rId4" Type="http://schemas.openxmlformats.org/officeDocument/2006/relationships/slide" Target="slide25.xml"/><Relationship Id="rId9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13" Type="http://schemas.openxmlformats.org/officeDocument/2006/relationships/image" Target="../media/image19.png"/><Relationship Id="rId3" Type="http://schemas.openxmlformats.org/officeDocument/2006/relationships/image" Target="../media/image100.png"/><Relationship Id="rId7" Type="http://schemas.openxmlformats.org/officeDocument/2006/relationships/image" Target="../media/image141.png"/><Relationship Id="rId12" Type="http://schemas.openxmlformats.org/officeDocument/2006/relationships/image" Target="../media/image180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png"/><Relationship Id="rId11" Type="http://schemas.openxmlformats.org/officeDocument/2006/relationships/image" Target="../media/image17.png"/><Relationship Id="rId5" Type="http://schemas.openxmlformats.org/officeDocument/2006/relationships/image" Target="../media/image120.png"/><Relationship Id="rId10" Type="http://schemas.openxmlformats.org/officeDocument/2006/relationships/image" Target="../media/image16.png"/><Relationship Id="rId4" Type="http://schemas.openxmlformats.org/officeDocument/2006/relationships/image" Target="../media/image110.png"/><Relationship Id="rId9" Type="http://schemas.openxmlformats.org/officeDocument/2006/relationships/image" Target="../media/image1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8.gif"/><Relationship Id="rId3" Type="http://schemas.openxmlformats.org/officeDocument/2006/relationships/image" Target="../media/image410.png"/><Relationship Id="rId7" Type="http://schemas.openxmlformats.org/officeDocument/2006/relationships/image" Target="../media/image450.png"/><Relationship Id="rId12" Type="http://schemas.openxmlformats.org/officeDocument/2006/relationships/image" Target="../media/image50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9.png"/><Relationship Id="rId5" Type="http://schemas.openxmlformats.org/officeDocument/2006/relationships/image" Target="../media/image430.png"/><Relationship Id="rId10" Type="http://schemas.openxmlformats.org/officeDocument/2006/relationships/image" Target="../media/image48.png"/><Relationship Id="rId4" Type="http://schemas.openxmlformats.org/officeDocument/2006/relationships/image" Target="../media/image451.png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12" Type="http://schemas.openxmlformats.org/officeDocument/2006/relationships/image" Target="../media/image104.png"/><Relationship Id="rId17" Type="http://schemas.openxmlformats.org/officeDocument/2006/relationships/image" Target="../media/image8.gif"/><Relationship Id="rId2" Type="http://schemas.openxmlformats.org/officeDocument/2006/relationships/image" Target="../media/image94.png"/><Relationship Id="rId16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11" Type="http://schemas.openxmlformats.org/officeDocument/2006/relationships/image" Target="../media/image103.png"/><Relationship Id="rId5" Type="http://schemas.openxmlformats.org/officeDocument/2006/relationships/image" Target="../media/image97.pn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13" Type="http://schemas.openxmlformats.org/officeDocument/2006/relationships/image" Target="../media/image188.png"/><Relationship Id="rId3" Type="http://schemas.openxmlformats.org/officeDocument/2006/relationships/image" Target="../media/image51.png"/><Relationship Id="rId7" Type="http://schemas.openxmlformats.org/officeDocument/2006/relationships/image" Target="../media/image182.png"/><Relationship Id="rId12" Type="http://schemas.openxmlformats.org/officeDocument/2006/relationships/image" Target="../media/image187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11" Type="http://schemas.openxmlformats.org/officeDocument/2006/relationships/image" Target="../media/image186.png"/><Relationship Id="rId5" Type="http://schemas.openxmlformats.org/officeDocument/2006/relationships/image" Target="../media/image53.png"/><Relationship Id="rId15" Type="http://schemas.openxmlformats.org/officeDocument/2006/relationships/image" Target="../media/image190.png"/><Relationship Id="rId10" Type="http://schemas.openxmlformats.org/officeDocument/2006/relationships/image" Target="../media/image185.png"/><Relationship Id="rId4" Type="http://schemas.openxmlformats.org/officeDocument/2006/relationships/image" Target="../media/image52.png"/><Relationship Id="rId9" Type="http://schemas.openxmlformats.org/officeDocument/2006/relationships/image" Target="../media/image184.png"/><Relationship Id="rId14" Type="http://schemas.openxmlformats.org/officeDocument/2006/relationships/image" Target="../media/image18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234.png"/><Relationship Id="rId3" Type="http://schemas.openxmlformats.org/officeDocument/2006/relationships/image" Target="../media/image8.gif"/><Relationship Id="rId7" Type="http://schemas.openxmlformats.org/officeDocument/2006/relationships/image" Target="../media/image40.png"/><Relationship Id="rId12" Type="http://schemas.openxmlformats.org/officeDocument/2006/relationships/image" Target="../media/image2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11" Type="http://schemas.openxmlformats.org/officeDocument/2006/relationships/image" Target="../media/image232.png"/><Relationship Id="rId5" Type="http://schemas.openxmlformats.org/officeDocument/2006/relationships/image" Target="../media/image25.png"/><Relationship Id="rId15" Type="http://schemas.openxmlformats.org/officeDocument/2006/relationships/image" Target="../media/image57.png"/><Relationship Id="rId10" Type="http://schemas.openxmlformats.org/officeDocument/2006/relationships/image" Target="../media/image231.png"/><Relationship Id="rId4" Type="http://schemas.openxmlformats.org/officeDocument/2006/relationships/image" Target="../media/image229.png"/><Relationship Id="rId9" Type="http://schemas.openxmlformats.org/officeDocument/2006/relationships/image" Target="../media/image230.png"/><Relationship Id="rId14" Type="http://schemas.openxmlformats.org/officeDocument/2006/relationships/image" Target="../media/image23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_________Microsoft_Word1.docx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9.png"/><Relationship Id="rId13" Type="http://schemas.openxmlformats.org/officeDocument/2006/relationships/image" Target="../media/image219.png"/><Relationship Id="rId18" Type="http://schemas.openxmlformats.org/officeDocument/2006/relationships/image" Target="../media/image259.png"/><Relationship Id="rId3" Type="http://schemas.openxmlformats.org/officeDocument/2006/relationships/image" Target="../media/image8.gif"/><Relationship Id="rId7" Type="http://schemas.openxmlformats.org/officeDocument/2006/relationships/image" Target="../media/image76.png"/><Relationship Id="rId12" Type="http://schemas.openxmlformats.org/officeDocument/2006/relationships/image" Target="../media/image218.png"/><Relationship Id="rId17" Type="http://schemas.openxmlformats.org/officeDocument/2006/relationships/image" Target="../media/image258.png"/><Relationship Id="rId2" Type="http://schemas.openxmlformats.org/officeDocument/2006/relationships/image" Target="../media/image248.png"/><Relationship Id="rId16" Type="http://schemas.openxmlformats.org/officeDocument/2006/relationships/image" Target="../media/image25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252.png"/><Relationship Id="rId5" Type="http://schemas.openxmlformats.org/officeDocument/2006/relationships/image" Target="../media/image55.png"/><Relationship Id="rId15" Type="http://schemas.openxmlformats.org/officeDocument/2006/relationships/image" Target="../media/image253.png"/><Relationship Id="rId10" Type="http://schemas.openxmlformats.org/officeDocument/2006/relationships/image" Target="../media/image251.png"/><Relationship Id="rId19" Type="http://schemas.openxmlformats.org/officeDocument/2006/relationships/image" Target="../media/image260.png"/><Relationship Id="rId4" Type="http://schemas.openxmlformats.org/officeDocument/2006/relationships/image" Target="../media/image25.png"/><Relationship Id="rId9" Type="http://schemas.openxmlformats.org/officeDocument/2006/relationships/image" Target="../media/image250.png"/><Relationship Id="rId14" Type="http://schemas.openxmlformats.org/officeDocument/2006/relationships/image" Target="../media/image25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" Target="slide23.xml"/><Relationship Id="rId7" Type="http://schemas.openxmlformats.org/officeDocument/2006/relationships/image" Target="../media/image27.png"/><Relationship Id="rId12" Type="http://schemas.openxmlformats.org/officeDocument/2006/relationships/image" Target="../media/image287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42.png"/><Relationship Id="rId5" Type="http://schemas.openxmlformats.org/officeDocument/2006/relationships/image" Target="../media/image25.png"/><Relationship Id="rId10" Type="http://schemas.openxmlformats.org/officeDocument/2006/relationships/image" Target="../media/image41.png"/><Relationship Id="rId4" Type="http://schemas.openxmlformats.org/officeDocument/2006/relationships/slide" Target="slide25.xml"/><Relationship Id="rId9" Type="http://schemas.openxmlformats.org/officeDocument/2006/relationships/image" Target="../media/image4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9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680" y="1052736"/>
            <a:ext cx="8260672" cy="103942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«ОГЭ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. Задание №25. Погружаемся в тонкости геометрического анализа».</a:t>
            </a:r>
            <a:endParaRPr lang="ru-RU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07803" y="2420888"/>
            <a:ext cx="5904656" cy="10081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Составила учитель математики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Авраменко С.В. МОАУ «СОШ №79»</a:t>
            </a:r>
          </a:p>
        </p:txBody>
      </p:sp>
      <p:pic>
        <p:nvPicPr>
          <p:cNvPr id="5" name="Рисунок 4" descr="ЕГЭ поменяет формат в 2015 году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6087">
            <a:off x="564667" y="4025775"/>
            <a:ext cx="3296449" cy="2200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077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956530"/>
            <a:ext cx="5544616" cy="576064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348880"/>
            <a:ext cx="7704856" cy="26155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sym typeface="Wingdings"/>
              </a:rPr>
              <a:t>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Доказать, что если медиана, проведенная к стороне треугольника, равна ее половине, то треугольник прямоугольный.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1" y="476672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24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716326" cy="12145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Доказать</a:t>
            </a:r>
            <a:r>
              <a:rPr lang="ru-RU" sz="31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если медиана, проведенная к </a:t>
            </a:r>
            <a:r>
              <a:rPr lang="ru-RU" sz="3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стороне треугольника, </a:t>
            </a:r>
            <a:r>
              <a:rPr lang="ru-RU" sz="31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равна ее половине, то треугольник прямоугольный.</a:t>
            </a:r>
            <a:r>
              <a:rPr lang="ru-RU" sz="3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1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3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41" y="1512924"/>
            <a:ext cx="5760640" cy="582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Доказательство.   </a:t>
            </a:r>
            <a:endParaRPr lang="ru-RU" sz="3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8" name="Прямоугольный треугольник 7"/>
          <p:cNvSpPr/>
          <p:nvPr/>
        </p:nvSpPr>
        <p:spPr>
          <a:xfrm>
            <a:off x="5940152" y="1556792"/>
            <a:ext cx="2880995" cy="1594485"/>
          </a:xfrm>
          <a:prstGeom prst="rtTriangl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5942013" cy="2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" y="3717033"/>
            <a:ext cx="6655209" cy="108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895246"/>
            <a:ext cx="6365639" cy="98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1" y="2888499"/>
            <a:ext cx="5942013" cy="113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940152" y="1556792"/>
            <a:ext cx="1440497" cy="79724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380649" y="2386742"/>
            <a:ext cx="1440498" cy="764535"/>
          </a:xfrm>
          <a:prstGeom prst="line">
            <a:avLst/>
          </a:prstGeom>
          <a:ln w="730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940152" y="2386742"/>
            <a:ext cx="1440497" cy="764535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940152" y="2769009"/>
            <a:ext cx="360040" cy="3822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183563" y="6156277"/>
                <a:ext cx="183466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Что и т.д.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3563" y="6156277"/>
                <a:ext cx="1834669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92040" y="4803902"/>
                <a:ext cx="9051959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По следствию из теоремы о вписанном угле ∠</a:t>
                </a: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АСВ </a:t>
                </a: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/>
                          </a:rPr>
                          <m:t>90</m:t>
                        </m:r>
                      </m:e>
                      <m:sup>
                        <m:r>
                          <a:rPr lang="ru-RU" sz="320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40" y="4803902"/>
                <a:ext cx="9051959" cy="1077218"/>
              </a:xfrm>
              <a:prstGeom prst="rect">
                <a:avLst/>
              </a:prstGeom>
              <a:blipFill rotWithShape="1">
                <a:blip r:embed="rId8"/>
                <a:stretch>
                  <a:fillRect l="-1684" t="-7910" r="-2155" b="-169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Прямоугольник 8"/>
          <p:cNvSpPr/>
          <p:nvPr/>
        </p:nvSpPr>
        <p:spPr>
          <a:xfrm>
            <a:off x="-32655" y="5786946"/>
            <a:ext cx="7413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Следовательно, </a:t>
            </a:r>
            <a:r>
              <a:rPr lang="ru-RU" sz="3200" dirty="0" smtClean="0">
                <a:solidFill>
                  <a:srgbClr val="FF0000"/>
                </a:solidFill>
                <a:latin typeface="Cambria Math"/>
                <a:ea typeface="Cambria Math"/>
                <a:cs typeface="Times New Roman" pitchFamily="18" charset="0"/>
              </a:rPr>
              <a:t>△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АВС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прямоугольный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178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16" grpId="0" animBg="1"/>
      <p:bldP spid="4" grpId="0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33400"/>
            <a:ext cx="6696744" cy="73536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1-tub-ru.yandex.net/i?id=a4d254474016a8c45a387679b3f8d781-100-144&amp;n=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3" y="116632"/>
            <a:ext cx="1339850" cy="127063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394622" y="3789040"/>
                <a:ext cx="637220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/>
                        </a:rPr>
                        <m:t>Дано:А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,В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,С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−медианы △АВС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800" dirty="0" smtClean="0"/>
                  <a:t>          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/>
                      </a:rPr>
                      <m:t>А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∩В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∩С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i="1">
                            <a:latin typeface="Cambria Math"/>
                          </a:rPr>
                          <m:t>С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=М</m:t>
                    </m:r>
                    <m:r>
                      <a:rPr lang="ru-RU" sz="2800" b="0" i="0" smtClean="0">
                        <a:latin typeface="Cambria Math"/>
                      </a:rPr>
                      <m:t>; </m:t>
                    </m:r>
                    <m:r>
                      <a:rPr lang="ru-RU" sz="2800" i="1">
                        <a:latin typeface="Cambria Math"/>
                      </a:rPr>
                      <m:t>АС=3МВ</m:t>
                    </m:r>
                  </m:oMath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622" y="3789040"/>
                <a:ext cx="6372200" cy="95410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520707" y="4941168"/>
                <a:ext cx="7596336" cy="551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/>
                  <a:t>Найти</a:t>
                </a:r>
                <a:r>
                  <a:rPr lang="en-US" sz="2800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А</m:t>
                        </m:r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latin typeface="Cambria Math"/>
                              </a:rPr>
                              <m:t>А</m:t>
                            </m:r>
                          </m:e>
                          <m:sub>
                            <m:r>
                              <a:rPr lang="ru-RU" sz="2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/>
                          </a:rPr>
                          <m:t>С</m:t>
                        </m:r>
                        <m:sSub>
                          <m:sSub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800" i="1">
                                <a:latin typeface="Cambria Math"/>
                              </a:rPr>
                              <m:t>С</m:t>
                            </m:r>
                          </m:e>
                          <m:sub>
                            <m:r>
                              <a:rPr lang="ru-RU" sz="28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  <m:sup>
                        <m:r>
                          <a:rPr lang="ru-RU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latin typeface="Cambria Math"/>
                      </a:rPr>
                      <m:t>−?, если АС=20.</m:t>
                    </m:r>
                  </m:oMath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0707" y="4941168"/>
                <a:ext cx="7596336" cy="551882"/>
              </a:xfrm>
              <a:prstGeom prst="rect">
                <a:avLst/>
              </a:prstGeom>
              <a:blipFill rotWithShape="1">
                <a:blip r:embed="rId4"/>
                <a:stretch>
                  <a:fillRect l="-1604" t="-6667" b="-3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0" y="1562148"/>
                <a:ext cx="9036496" cy="18158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Медианы треугольника АВС пересекаются в точке М,</m:t>
                      </m:r>
                    </m:oMath>
                  </m:oMathPara>
                </a14:m>
                <a:endParaRPr lang="ru-RU" sz="2800" i="1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800" b="0" i="1">
                          <a:solidFill>
                            <a:srgbClr val="0070C0"/>
                          </a:solidFill>
                          <a:latin typeface="Cambria Math"/>
                        </a:rPr>
                        <m:t> АС=3МВ.   </m:t>
                      </m:r>
                    </m:oMath>
                  </m:oMathPara>
                </a14:m>
                <a:endParaRPr lang="ru-RU" sz="2800" i="1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>
                          <a:solidFill>
                            <a:srgbClr val="0070C0"/>
                          </a:solidFill>
                          <a:latin typeface="Cambria Math"/>
                        </a:rPr>
                        <m:t>Найти сумму квадратов медиан А</m:t>
                      </m:r>
                      <m:sSub>
                        <m:sSubPr>
                          <m:ctrlPr>
                            <a:rPr lang="ru-RU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800" b="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b="0" i="1">
                          <a:solidFill>
                            <a:srgbClr val="0070C0"/>
                          </a:solidFill>
                          <a:latin typeface="Cambria Math"/>
                        </a:rPr>
                        <m:t>и С</m:t>
                      </m:r>
                      <m:sSub>
                        <m:sSubPr>
                          <m:ctrlPr>
                            <a:rPr lang="ru-RU" sz="28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b="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ru-RU" sz="2800" b="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b="0" i="1">
                          <a:solidFill>
                            <a:srgbClr val="0070C0"/>
                          </a:solidFill>
                          <a:latin typeface="Cambria Math"/>
                        </a:rPr>
                        <m:t>, если </m:t>
                      </m:r>
                    </m:oMath>
                  </m:oMathPara>
                </a14:m>
                <a:endParaRPr lang="ru-RU" sz="2800" i="1" dirty="0" smtClean="0">
                  <a:solidFill>
                    <a:srgbClr val="0070C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800" b="0" i="1">
                          <a:solidFill>
                            <a:srgbClr val="0070C0"/>
                          </a:solidFill>
                          <a:latin typeface="Cambria Math"/>
                        </a:rPr>
                        <m:t>АС=20.</m:t>
                      </m:r>
                    </m:oMath>
                  </m:oMathPara>
                </a14:m>
                <a:endParaRPr lang="ru-RU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62148"/>
                <a:ext cx="9036496" cy="181588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664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5"/>
              <p:cNvSpPr>
                <a:spLocks noGrp="1"/>
              </p:cNvSpPr>
              <p:nvPr>
                <p:ph type="title"/>
              </p:nvPr>
            </p:nvSpPr>
            <p:spPr>
              <a:xfrm>
                <a:off x="1" y="395372"/>
                <a:ext cx="9143999" cy="1224136"/>
              </a:xfrm>
            </p:spPr>
            <p:txBody>
              <a:bodyPr>
                <a:normAutofit/>
              </a:bodyPr>
              <a:lstStyle/>
              <a:p>
                <a: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/>
                </a:r>
                <a:b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Медианы треугольника АВС пересекаются в точке М, АС = 3МВ.</a:t>
                </a:r>
                <a:b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</a:br>
                <a: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Найти сумму квадратов медиан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АА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СС</m:t>
                        </m:r>
                      </m:e>
                      <m:sub>
                        <m:r>
                          <a:rPr lang="ru-RU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, если АС = 20.</a:t>
                </a:r>
                <a:endParaRPr lang="ru-RU" sz="2400" dirty="0">
                  <a:solidFill>
                    <a:schemeClr val="tx2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Заголовок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" y="395372"/>
                <a:ext cx="9143999" cy="1224136"/>
              </a:xfrm>
              <a:blipFill rotWithShape="1">
                <a:blip r:embed="rId2"/>
                <a:stretch>
                  <a:fillRect l="-1000" b="-1044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 descr="http://im1-tub-ru.yandex.net/i?id=ae2623b1213b3fbbc13d434e5f7c976c-110-144&amp;n=2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05" r="8126"/>
          <a:stretch/>
        </p:blipFill>
        <p:spPr bwMode="auto">
          <a:xfrm>
            <a:off x="1" y="298"/>
            <a:ext cx="827584" cy="404366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5056451" y="3701007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702847" y="35257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501704" y="149732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156176" y="2604482"/>
                <a:ext cx="63716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604482"/>
                <a:ext cx="637162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8245382" y="2204864"/>
                <a:ext cx="66922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5382" y="2204864"/>
                <a:ext cx="669222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7033429" y="3741004"/>
                <a:ext cx="66441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429" y="3741004"/>
                <a:ext cx="6644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35781" y="2415199"/>
                <a:ext cx="6051272" cy="901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По условию АС=3МВ⇒МВ=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АС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1" y="2415199"/>
                <a:ext cx="6051272" cy="90178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69124" y="4054887"/>
                <a:ext cx="340676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В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=А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=С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4" y="4054887"/>
                <a:ext cx="3406766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2" name="Прямоугольник 3071"/>
              <p:cNvSpPr/>
              <p:nvPr/>
            </p:nvSpPr>
            <p:spPr>
              <a:xfrm>
                <a:off x="0" y="4578107"/>
                <a:ext cx="68896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А,В и С−равноудалены от точки 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, т.е.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72" name="Прямоугольник 30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78107"/>
                <a:ext cx="6889643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3" name="Прямоугольник 3072"/>
              <p:cNvSpPr/>
              <p:nvPr/>
            </p:nvSpPr>
            <p:spPr>
              <a:xfrm>
                <a:off x="0" y="5101327"/>
                <a:ext cx="799386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А,В,С лежат на окружности с центром в т.</m:t>
                      </m:r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⇒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73" name="Прямоугольник 30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101327"/>
                <a:ext cx="7993862" cy="52322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4" name="Прямоугольник 3073"/>
              <p:cNvSpPr/>
              <p:nvPr/>
            </p:nvSpPr>
            <p:spPr>
              <a:xfrm>
                <a:off x="-160257" y="5624547"/>
                <a:ext cx="886310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∠АВС−вписанный, опирающийся на диаметр АС⇒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74" name="Прямоугольник 30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60257" y="5624547"/>
                <a:ext cx="8863104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75" name="Прямоугольник 3074"/>
              <p:cNvSpPr/>
              <p:nvPr/>
            </p:nvSpPr>
            <p:spPr>
              <a:xfrm>
                <a:off x="16551" y="6191772"/>
                <a:ext cx="6715749" cy="5629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∠АВС=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i="1">
                              <a:latin typeface="Cambria Math"/>
                            </a:rPr>
                            <m:t>90</m:t>
                          </m:r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0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⇒△АВС−прямоугольный.</m:t>
                      </m:r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075" name="Прямоугольник 307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1" y="6191772"/>
                <a:ext cx="6715749" cy="562911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482" y="2020543"/>
            <a:ext cx="7202487" cy="276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1" name="Прямая соединительная линия 40"/>
          <p:cNvCxnSpPr/>
          <p:nvPr/>
        </p:nvCxnSpPr>
        <p:spPr>
          <a:xfrm flipH="1">
            <a:off x="7321046" y="2020543"/>
            <a:ext cx="361315" cy="1754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Прямоугольник 3076"/>
              <p:cNvSpPr/>
              <p:nvPr/>
            </p:nvSpPr>
            <p:spPr>
              <a:xfrm>
                <a:off x="7032345" y="2660983"/>
                <a:ext cx="5774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077" name="Прямоугольник 30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345" y="2660983"/>
                <a:ext cx="577402" cy="52322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7770" y="1800984"/>
            <a:ext cx="10512426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5" y="3245704"/>
            <a:ext cx="10512426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38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9" grpId="0"/>
      <p:bldP spid="31" grpId="0"/>
      <p:bldP spid="3072" grpId="0"/>
      <p:bldP spid="3073" grpId="0"/>
      <p:bldP spid="3074" grpId="0"/>
      <p:bldP spid="307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5"/>
              <p:cNvSpPr>
                <a:spLocks noGrp="1"/>
              </p:cNvSpPr>
              <p:nvPr>
                <p:ph type="title"/>
              </p:nvPr>
            </p:nvSpPr>
            <p:spPr>
              <a:xfrm>
                <a:off x="1" y="395372"/>
                <a:ext cx="9143999" cy="1224136"/>
              </a:xfrm>
            </p:spPr>
            <p:txBody>
              <a:bodyPr>
                <a:noAutofit/>
              </a:bodyPr>
              <a:lstStyle/>
              <a:p>
                <a: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Медианы треугольника АВС пересекаются в точке М, АС = 3МВ.</a:t>
                </a:r>
                <a:b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Найти сумму квадратов медиан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6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АА</m:t>
                        </m:r>
                      </m:e>
                      <m:sub>
                        <m:r>
                          <a:rPr lang="ru-RU" sz="2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6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СС</m:t>
                        </m:r>
                      </m:e>
                      <m:sub>
                        <m:r>
                          <a:rPr lang="ru-RU" sz="26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600" dirty="0" smtClean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, если АС = 20.</a:t>
                </a:r>
                <a:endParaRPr lang="ru-RU" sz="2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Заголовок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" y="395372"/>
                <a:ext cx="9143999" cy="1224136"/>
              </a:xfrm>
              <a:blipFill rotWithShape="1">
                <a:blip r:embed="rId2"/>
                <a:stretch>
                  <a:fillRect l="-1133" b="-144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 descr="http://im1-tub-ru.yandex.net/i?id=ae2623b1213b3fbbc13d434e5f7c976c-110-144&amp;n=21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05" r="8126"/>
          <a:stretch/>
        </p:blipFill>
        <p:spPr bwMode="auto">
          <a:xfrm>
            <a:off x="1" y="298"/>
            <a:ext cx="827584" cy="404366"/>
          </a:xfrm>
          <a:prstGeom prst="rect">
            <a:avLst/>
          </a:prstGeom>
          <a:noFill/>
          <a:ln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5056451" y="3701007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8702847" y="35257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501704" y="149732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156176" y="2604482"/>
                <a:ext cx="63716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2604482"/>
                <a:ext cx="637162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8245382" y="2204864"/>
                <a:ext cx="66922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5382" y="2204864"/>
                <a:ext cx="669222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7033429" y="3741004"/>
                <a:ext cx="66441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800" i="1">
                              <a:latin typeface="Cambria Math"/>
                            </a:rPr>
                            <m:t>В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429" y="3741004"/>
                <a:ext cx="664413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2195" y="2001196"/>
            <a:ext cx="7202487" cy="276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Прямоугольник 3076"/>
              <p:cNvSpPr/>
              <p:nvPr/>
            </p:nvSpPr>
            <p:spPr>
              <a:xfrm>
                <a:off x="7032345" y="2660983"/>
                <a:ext cx="5774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077" name="Прямоугольник 30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345" y="2660983"/>
                <a:ext cx="577402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 rot="2795732">
            <a:off x="7507259" y="2148123"/>
            <a:ext cx="381164" cy="37701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7299032" y="2068637"/>
            <a:ext cx="361315" cy="175450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878943" y="1545417"/>
                <a:ext cx="216540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Пусть АВ=</m:t>
                      </m:r>
                      <m:r>
                        <a:rPr lang="en-US" sz="2400" i="1">
                          <a:latin typeface="Cambria Math"/>
                        </a:rPr>
                        <m:t>𝑎</m:t>
                      </m:r>
                      <m:r>
                        <a:rPr lang="ru-RU" sz="24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943" y="1545417"/>
                <a:ext cx="2165401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1572" y="1906730"/>
                <a:ext cx="5605278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Тогда из прямоугольног</m:t>
                      </m:r>
                      <m:r>
                        <a:rPr lang="ru-RU" sz="2400" b="0" i="1" smtClean="0">
                          <a:latin typeface="Cambria Math"/>
                        </a:rPr>
                        <m:t>о</m:t>
                      </m:r>
                      <m:r>
                        <a:rPr lang="ru-RU" sz="2400" i="1" smtClean="0">
                          <a:latin typeface="Cambria Math"/>
                        </a:rPr>
                        <m:t>△АВС: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72" y="1906730"/>
                <a:ext cx="5605278" cy="461665"/>
              </a:xfrm>
              <a:prstGeom prst="rect">
                <a:avLst/>
              </a:prstGeom>
              <a:blipFill rotWithShape="1">
                <a:blip r:embed="rId12"/>
                <a:stretch>
                  <a:fillRect l="-762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122987" y="2293667"/>
                <a:ext cx="3204147" cy="5098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 smtClean="0">
                        <a:latin typeface="Cambria Math"/>
                      </a:rPr>
                      <m:t>ВС=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400−</m:t>
                        </m:r>
                        <m:sSup>
                          <m:sSupPr>
                            <m:ctrlPr>
                              <a:rPr lang="ru-RU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𝑎</m:t>
                            </m:r>
                          </m:e>
                          <m:sup>
                            <m:r>
                              <a:rPr lang="ru-RU" sz="240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sz="2400" dirty="0" smtClean="0"/>
                  <a:t>,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тогда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87" y="2293667"/>
                <a:ext cx="3204147" cy="509883"/>
              </a:xfrm>
              <a:prstGeom prst="rect">
                <a:avLst/>
              </a:prstGeom>
              <a:blipFill rotWithShape="1">
                <a:blip r:embed="rId13"/>
                <a:stretch>
                  <a:fillRect r="-2281" b="-261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3271219" y="2170997"/>
                <a:ext cx="2884957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В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latin typeface="Cambria Math"/>
                            </a:rPr>
                            <m:t>400−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.</m:t>
                          </m:r>
                        </m:e>
                      </m:rad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219" y="2170997"/>
                <a:ext cx="2884957" cy="783804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0" y="3127702"/>
                <a:ext cx="6295245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А</m:t>
                          </m:r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А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ru-RU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400−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ru-RU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ru-RU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>
                          <a:solidFill>
                            <a:srgbClr val="0070C0"/>
                          </a:solidFill>
                          <a:latin typeface="Cambria Math"/>
                        </a:rPr>
                        <m:t>𝟏𝟎𝟎</m:t>
                      </m:r>
                    </m:oMath>
                  </m:oMathPara>
                </a14:m>
                <a:endParaRPr lang="ru-RU" sz="2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127702"/>
                <a:ext cx="6295245" cy="783804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16551" y="4352677"/>
                <a:ext cx="5089085" cy="8310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С</m:t>
                          </m:r>
                          <m:sSub>
                            <m:sSubPr>
                              <m:ctrlPr>
                                <a:rPr lang="ru-RU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  <m:sup>
                          <m:r>
                            <a:rPr lang="en-US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en-US" sz="2400" i="1">
                          <a:latin typeface="Cambria Math"/>
                        </a:rPr>
                        <m:t>+400−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𝟒𝟎𝟎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ru-RU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sSup>
                        <m:sSupPr>
                          <m:ctrlPr>
                            <a:rPr lang="ru-RU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p>
                          <m:r>
                            <a:rPr lang="ru-RU" sz="24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1" y="4352677"/>
                <a:ext cx="5089085" cy="831061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16551" y="5183738"/>
                <a:ext cx="6294434" cy="7838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А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+С</m:t>
                          </m:r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С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+100+400−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en-US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500</m:t>
                      </m:r>
                    </m:oMath>
                  </m:oMathPara>
                </a14:m>
                <a:endParaRPr lang="ru-RU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1" y="5183738"/>
                <a:ext cx="6294434" cy="783804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311079" y="6191160"/>
                <a:ext cx="180049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Ответ:500.</m:t>
                      </m:r>
                    </m:oMath>
                  </m:oMathPara>
                </a14:m>
                <a:endParaRPr lang="ru-RU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079" y="6191160"/>
                <a:ext cx="1800493" cy="461665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31808" y="3944007"/>
                <a:ext cx="428296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Из прямоугольного △СВ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С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 :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08" y="3944007"/>
                <a:ext cx="4282967" cy="461665"/>
              </a:xfrm>
              <a:prstGeom prst="rect">
                <a:avLst/>
              </a:prstGeom>
              <a:blipFill rotWithShape="1">
                <a:blip r:embed="rId19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0" y="2728084"/>
                <a:ext cx="422314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/>
                        </a:rPr>
                        <m:t>Из прямоугольного △АВ</m:t>
                      </m:r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А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: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728084"/>
                <a:ext cx="4223144" cy="461665"/>
              </a:xfrm>
              <a:prstGeom prst="rect">
                <a:avLst/>
              </a:prstGeom>
              <a:blipFill rotWithShape="1">
                <a:blip r:embed="rId20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40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  <p:bldP spid="15" grpId="0"/>
      <p:bldP spid="16" grpId="0"/>
      <p:bldP spid="17" grpId="0"/>
      <p:bldP spid="22" grpId="0"/>
      <p:bldP spid="27" grpId="0"/>
      <p:bldP spid="33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85111"/>
            <a:ext cx="5338936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Вспомним!!!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7416824" cy="405611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Теорема, обратная теореме Фалеса.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прямые, пересекающие стороны угла, отсекают на одной и на другой стороне угла равные (или пропорциональные) между собой отрезки,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начиная от вершины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то такие прямые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параллельны.</a:t>
            </a:r>
          </a:p>
        </p:txBody>
      </p:sp>
      <p:pic>
        <p:nvPicPr>
          <p:cNvPr id="4" name="Рисунок 3" descr="http://xn--80aff1fya.xn--p1ai/News/gom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8120"/>
            <a:ext cx="1889611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206117"/>
            <a:ext cx="3992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обратной теореме Фалеса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важно, что равные отрезки начинаются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вершины</a:t>
            </a:r>
          </a:p>
        </p:txBody>
      </p:sp>
      <p:sp>
        <p:nvSpPr>
          <p:cNvPr id="6" name="Стрелка вправо с вырезом 5">
            <a:hlinkClick r:id="rId3" action="ppaction://hlinksldjump"/>
          </p:cNvPr>
          <p:cNvSpPr/>
          <p:nvPr/>
        </p:nvSpPr>
        <p:spPr>
          <a:xfrm>
            <a:off x="7603295" y="6118414"/>
            <a:ext cx="1241539" cy="576064"/>
          </a:xfrm>
          <a:prstGeom prst="notch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назад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932040" y="4509120"/>
            <a:ext cx="3292024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4509120"/>
            <a:ext cx="2671255" cy="136815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173143" y="3981257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840524" y="4137176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578052" y="4180856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709" y="4170858"/>
            <a:ext cx="219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861" y="5034446"/>
            <a:ext cx="3476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052" y="3981257"/>
            <a:ext cx="639763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51" y="5337850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745" y="4180856"/>
            <a:ext cx="1651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133" y="555977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70" y="4213010"/>
            <a:ext cx="4079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07121" y="4044762"/>
                <a:ext cx="4579749" cy="1028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ОА=АВ=ВС и О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000" b="1" i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или 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ОА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АВ</m:t>
                          </m:r>
                        </m:den>
                      </m:f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О</m:t>
                          </m:r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А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А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В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21" y="4044762"/>
                <a:ext cx="4579749" cy="102861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9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31540" y="260648"/>
                <a:ext cx="8291264" cy="193022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32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Утверждение о пропорциональных отрезках: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если стороны угла А пересечены параллельными прямыми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EF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и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CK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, то отрезки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AE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AF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пропорциональны отрезкам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EC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FK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, т.е.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АЕ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ЕС</m:t>
                        </m:r>
                      </m:den>
                    </m:f>
                    <m:r>
                      <a:rPr lang="ru-RU" sz="32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А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𝐹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𝐹𝐾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.</m:t>
                    </m:r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31540" y="260648"/>
                <a:ext cx="8291264" cy="1930226"/>
              </a:xfrm>
              <a:blipFill rotWithShape="1">
                <a:blip r:embed="rId2"/>
                <a:stretch>
                  <a:fillRect l="-1618" r="-1544" b="-300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Группа 16"/>
          <p:cNvGrpSpPr/>
          <p:nvPr/>
        </p:nvGrpSpPr>
        <p:grpSpPr>
          <a:xfrm>
            <a:off x="163181" y="2604081"/>
            <a:ext cx="2736304" cy="1982961"/>
            <a:chOff x="179512" y="2636912"/>
            <a:chExt cx="2736304" cy="1982961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539552" y="2636912"/>
              <a:ext cx="122413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39552" y="4149080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683568" y="3068960"/>
              <a:ext cx="104411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205626" y="2636912"/>
              <a:ext cx="1134126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9512" y="4149080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06546" y="276650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6712" y="330213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40768" y="408168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59282" y="415820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104844" y="2766503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Доказательство: Проведем через точку Е прямую 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параллельную прямой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FK (N-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точка пересечения этой прямой с прямой СК).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667237" y="3520071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16951" y="3162163"/>
            <a:ext cx="690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059832" y="3783901"/>
                <a:ext cx="47525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Рассмотрим </a:t>
                </a:r>
                <a14:m>
                  <m:oMath xmlns:m="http://schemas.openxmlformats.org/officeDocument/2006/math">
                    <m:r>
                      <a:rPr lang="ru-RU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∆</m:t>
                    </m:r>
                    <m:r>
                      <a:rPr lang="ru-RU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АЕ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𝐹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и ∆ЕС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𝑁</m:t>
                    </m:r>
                    <m:r>
                      <a:rPr lang="ru-RU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:</m:t>
                    </m:r>
                  </m:oMath>
                </a14:m>
                <a:endParaRPr lang="ru-RU" b="0" dirty="0" smtClean="0">
                  <a:latin typeface="Times New Roman" pitchFamily="18" charset="0"/>
                  <a:ea typeface="Cambria Math"/>
                  <a:cs typeface="Times New Roman" pitchFamily="18" charset="0"/>
                </a:endParaRPr>
              </a:p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1. ˪А=˪СЕ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N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(соответственные при пересечении параллельных прямых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EN 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AK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секущей АС)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3783901"/>
                <a:ext cx="4752528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1154" t="-2538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Дуга 26"/>
          <p:cNvSpPr/>
          <p:nvPr/>
        </p:nvSpPr>
        <p:spPr>
          <a:xfrm>
            <a:off x="536648" y="3904638"/>
            <a:ext cx="293848" cy="42322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1015542" y="3333557"/>
            <a:ext cx="277180" cy="333164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63280" y="5040618"/>
            <a:ext cx="4749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˪А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=˪Е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(соответственные при пересечении параллельных прямых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секущей АС)</a:t>
            </a:r>
          </a:p>
        </p:txBody>
      </p:sp>
      <p:sp>
        <p:nvSpPr>
          <p:cNvPr id="31" name="Дуга 30"/>
          <p:cNvSpPr/>
          <p:nvPr/>
        </p:nvSpPr>
        <p:spPr>
          <a:xfrm flipV="1">
            <a:off x="1106985" y="2456851"/>
            <a:ext cx="665704" cy="738486"/>
          </a:xfrm>
          <a:prstGeom prst="arc">
            <a:avLst>
              <a:gd name="adj1" fmla="val 14850938"/>
              <a:gd name="adj2" fmla="val 17611800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32" name="Дуга 31"/>
          <p:cNvSpPr/>
          <p:nvPr/>
        </p:nvSpPr>
        <p:spPr>
          <a:xfrm flipV="1">
            <a:off x="670778" y="3040886"/>
            <a:ext cx="665704" cy="709084"/>
          </a:xfrm>
          <a:prstGeom prst="arc">
            <a:avLst>
              <a:gd name="adj1" fmla="val 14850938"/>
              <a:gd name="adj2" fmla="val 17611800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35" name="Правая фигурная скобка 34"/>
          <p:cNvSpPr/>
          <p:nvPr/>
        </p:nvSpPr>
        <p:spPr>
          <a:xfrm>
            <a:off x="7452320" y="3904638"/>
            <a:ext cx="360040" cy="21516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7632964" y="4839661"/>
                <a:ext cx="144016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∆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АЕ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~∆ЕС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𝑁</m:t>
                      </m:r>
                    </m:oMath>
                  </m:oMathPara>
                </a14:m>
                <a:endParaRPr lang="en-US" b="0" dirty="0" smtClean="0">
                  <a:ea typeface="Cambria Math"/>
                  <a:cs typeface="Times New Roman" pitchFamily="18" charset="0"/>
                </a:endParaRPr>
              </a:p>
              <a:p>
                <a:r>
                  <a:rPr lang="en-US" dirty="0" smtClean="0"/>
                  <a:t>(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по двум углам)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2964" y="4839661"/>
                <a:ext cx="1440160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3390" r="-2119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934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22" grpId="0"/>
      <p:bldP spid="25" grpId="0"/>
      <p:bldP spid="27" grpId="0" animBg="1"/>
      <p:bldP spid="28" grpId="0" animBg="1"/>
      <p:bldP spid="30" grpId="0"/>
      <p:bldP spid="31" grpId="0" animBg="1"/>
      <p:bldP spid="32" grpId="0" animBg="1"/>
      <p:bldP spid="35" grpId="0" animBg="1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15209" y="188640"/>
                <a:ext cx="8291264" cy="1930226"/>
              </a:xfrm>
            </p:spPr>
            <p:txBody>
              <a:bodyPr>
                <a:normAutofit fontScale="90000"/>
              </a:bodyPr>
              <a:lstStyle/>
              <a:p>
                <a:pPr algn="just"/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3200" dirty="0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3200" dirty="0"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3200" dirty="0" smtClean="0">
                    <a:latin typeface="Times New Roman" pitchFamily="18" charset="0"/>
                    <a:cs typeface="Times New Roman" pitchFamily="18" charset="0"/>
                  </a:rPr>
                  <a:t>Утверждение о пропорциональных отрезках: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если стороны угла А пересечены параллельными прямыми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EF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и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CK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, то отрезки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AE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AF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пропорциональны отрезкам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EC 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и </a:t>
                </a:r>
                <a:r>
                  <a:rPr lang="en-US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FK</a:t>
                </a:r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, т.е.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АЕ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ЕС</m:t>
                        </m:r>
                      </m:den>
                    </m:f>
                    <m:r>
                      <a:rPr lang="ru-RU" sz="32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А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𝐹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𝐹𝐾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.</m:t>
                    </m:r>
                  </m:oMath>
                </a14:m>
                <a:endParaRPr lang="ru-RU" sz="3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15209" y="188640"/>
                <a:ext cx="8291264" cy="1930226"/>
              </a:xfrm>
              <a:blipFill rotWithShape="1">
                <a:blip r:embed="rId2"/>
                <a:stretch>
                  <a:fillRect l="-1544" r="-1618" b="-296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Группа 16"/>
          <p:cNvGrpSpPr/>
          <p:nvPr/>
        </p:nvGrpSpPr>
        <p:grpSpPr>
          <a:xfrm>
            <a:off x="163181" y="2604081"/>
            <a:ext cx="2736304" cy="1982961"/>
            <a:chOff x="179512" y="2636912"/>
            <a:chExt cx="2736304" cy="1982961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 flipH="1">
              <a:off x="539552" y="2636912"/>
              <a:ext cx="122413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539552" y="4149080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683568" y="3068960"/>
              <a:ext cx="104411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1205626" y="2636912"/>
              <a:ext cx="1134126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9512" y="4149080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06546" y="276650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6712" y="330213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40768" y="408168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59282" y="415820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0" name="Прямая соединительная линия 19"/>
          <p:cNvCxnSpPr/>
          <p:nvPr/>
        </p:nvCxnSpPr>
        <p:spPr>
          <a:xfrm>
            <a:off x="624786" y="3554677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16951" y="3162163"/>
            <a:ext cx="6906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Дуга 26"/>
          <p:cNvSpPr/>
          <p:nvPr/>
        </p:nvSpPr>
        <p:spPr>
          <a:xfrm>
            <a:off x="536648" y="3904638"/>
            <a:ext cx="293848" cy="42322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>
            <a:off x="1003630" y="3395428"/>
            <a:ext cx="277180" cy="333164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31" name="Дуга 30"/>
          <p:cNvSpPr/>
          <p:nvPr/>
        </p:nvSpPr>
        <p:spPr>
          <a:xfrm flipV="1">
            <a:off x="1106985" y="2456851"/>
            <a:ext cx="665704" cy="709084"/>
          </a:xfrm>
          <a:prstGeom prst="arc">
            <a:avLst>
              <a:gd name="adj1" fmla="val 14850938"/>
              <a:gd name="adj2" fmla="val 17611800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32" name="Дуга 31"/>
          <p:cNvSpPr/>
          <p:nvPr/>
        </p:nvSpPr>
        <p:spPr>
          <a:xfrm flipV="1">
            <a:off x="670778" y="3040886"/>
            <a:ext cx="665704" cy="709084"/>
          </a:xfrm>
          <a:prstGeom prst="arc">
            <a:avLst>
              <a:gd name="adj1" fmla="val 14850938"/>
              <a:gd name="adj2" fmla="val 17611800"/>
            </a:avLst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291105" y="2641338"/>
                <a:ext cx="30963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∆</m:t>
                      </m:r>
                      <m:r>
                        <a:rPr lang="ru-RU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АЕ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𝐹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~∆ЕС</m:t>
                      </m:r>
                      <m:r>
                        <a:rPr lang="en-US" b="0" i="1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𝑁</m:t>
                      </m:r>
                    </m:oMath>
                  </m:oMathPara>
                </a14:m>
                <a:endParaRPr lang="en-US" b="0" dirty="0" smtClean="0">
                  <a:ea typeface="Cambria Math"/>
                  <a:cs typeface="Times New Roman" pitchFamily="18" charset="0"/>
                </a:endParaRPr>
              </a:p>
              <a:p>
                <a:pPr algn="ctr"/>
                <a:r>
                  <a:rPr lang="en-US" dirty="0" smtClean="0"/>
                  <a:t>(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по двум углам)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105" y="2641338"/>
                <a:ext cx="3096344" cy="646331"/>
              </a:xfrm>
              <a:prstGeom prst="rect">
                <a:avLst/>
              </a:prstGeom>
              <a:blipFill rotWithShape="1">
                <a:blip r:embed="rId3"/>
                <a:stretch>
                  <a:fillRect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Стрелка вниз 2"/>
          <p:cNvSpPr/>
          <p:nvPr/>
        </p:nvSpPr>
        <p:spPr>
          <a:xfrm>
            <a:off x="5652120" y="3306626"/>
            <a:ext cx="432048" cy="4855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980206" y="3877843"/>
                <a:ext cx="1800200" cy="8036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3200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АЕ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cs typeface="Times New Roman" pitchFamily="18" charset="0"/>
                          </a:rPr>
                          <m:t>ЕС</m:t>
                        </m:r>
                      </m:den>
                    </m:f>
                    <m:r>
                      <a:rPr lang="ru-RU" sz="3200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А</m:t>
                        </m:r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𝐹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𝐸𝑁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206" y="3877843"/>
                <a:ext cx="1800200" cy="80368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687149" y="5445222"/>
                <a:ext cx="2304256" cy="6705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АЕ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rgbClr val="FF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ЕС</m:t>
                          </m:r>
                        </m:den>
                      </m:f>
                      <m:r>
                        <a:rPr lang="ru-RU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А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𝑭</m:t>
                          </m:r>
                        </m:num>
                        <m:den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𝑭𝑲</m:t>
                          </m:r>
                        </m:den>
                      </m:f>
                    </m:oMath>
                  </m:oMathPara>
                </a14:m>
                <a:endParaRPr lang="ru-RU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7149" y="5445222"/>
                <a:ext cx="2304256" cy="67056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трелка вниз 8"/>
          <p:cNvSpPr/>
          <p:nvPr/>
        </p:nvSpPr>
        <p:spPr>
          <a:xfrm>
            <a:off x="5652120" y="4681525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1003631" y="3549420"/>
            <a:ext cx="436206" cy="58779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1410519" y="4099116"/>
            <a:ext cx="784460" cy="3810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1003630" y="3569368"/>
            <a:ext cx="81377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15" idx="0"/>
          </p:cNvCxnSpPr>
          <p:nvPr/>
        </p:nvCxnSpPr>
        <p:spPr>
          <a:xfrm flipH="1" flipV="1">
            <a:off x="1817408" y="3549420"/>
            <a:ext cx="377571" cy="57595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1753559" y="4053178"/>
            <a:ext cx="2799" cy="16807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1439837" y="3485330"/>
            <a:ext cx="0" cy="16807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1124437" y="3792213"/>
            <a:ext cx="10890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1228840" y="3926650"/>
            <a:ext cx="113403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896375" y="3777283"/>
            <a:ext cx="95009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1983833" y="3891240"/>
            <a:ext cx="8452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73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7" grpId="0" animBg="1"/>
      <p:bldP spid="28" grpId="0" animBg="1"/>
      <p:bldP spid="31" grpId="0" animBg="1"/>
      <p:bldP spid="32" grpId="0" animBg="1"/>
      <p:bldP spid="36" grpId="0"/>
      <p:bldP spid="3" grpId="0" animBg="1"/>
      <p:bldP spid="7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 rot="16200000">
            <a:off x="1190201" y="4232485"/>
            <a:ext cx="738833" cy="603029"/>
            <a:chOff x="1732649" y="4048831"/>
            <a:chExt cx="738833" cy="603029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rot="5400000" flipH="1" flipV="1">
              <a:off x="1944635" y="4125013"/>
              <a:ext cx="601496" cy="452198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1957767" y="3823713"/>
              <a:ext cx="275785" cy="726022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 flipV="1">
              <a:off x="1719931" y="4337334"/>
              <a:ext cx="312072" cy="286636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 rot="20425433" flipV="1">
            <a:off x="1766160" y="3962307"/>
            <a:ext cx="1264119" cy="1782253"/>
            <a:chOff x="1683717" y="3868229"/>
            <a:chExt cx="656026" cy="1074954"/>
          </a:xfrm>
        </p:grpSpPr>
        <p:cxnSp>
          <p:nvCxnSpPr>
            <p:cNvPr id="49" name="Прямая соединительная линия 48"/>
            <p:cNvCxnSpPr>
              <a:endCxn id="7" idx="5"/>
            </p:cNvCxnSpPr>
            <p:nvPr/>
          </p:nvCxnSpPr>
          <p:spPr>
            <a:xfrm rot="20425433">
              <a:off x="1826095" y="4576764"/>
              <a:ext cx="331000" cy="366419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20425433" flipV="1">
              <a:off x="1683717" y="3939250"/>
              <a:ext cx="635854" cy="597994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20425433" flipV="1">
              <a:off x="2040790" y="3868229"/>
              <a:ext cx="298953" cy="968650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579296" cy="1490718"/>
              </a:xfrm>
            </p:spPr>
            <p:txBody>
              <a:bodyPr>
                <a:noAutofit/>
              </a:bodyPr>
              <a:lstStyle/>
              <a:p>
                <a:pPr algn="just"/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Задача № 2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: В треугольнике АВС из вершин А и В проведены отрезки АК и ВЕ, причем точки К и Е лежат на сторонах ВС и АС соответственно. Отрезки АК и ВЕ пересекаются  в точке М так, что АМ:МК=5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000" dirty="0">
                        <a:latin typeface="Times New Roman" pitchFamily="18" charset="0"/>
                        <a:cs typeface="Times New Roman" pitchFamily="18" charset="0"/>
                      </a:rPr>
                      <m:t>:</m:t>
                    </m:r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1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ВМ:МЕ=2:1 . Найдите отношение АЕ:ЕС и ВК:КС.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579296" cy="1490718"/>
              </a:xfrm>
              <a:blipFill rotWithShape="1">
                <a:blip r:embed="rId3"/>
                <a:stretch>
                  <a:fillRect l="-1066" r="-711" b="-32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416" y="1697253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</a:t>
            </a:r>
            <a:r>
              <a:rPr lang="ru-RU" b="1" dirty="0" smtClean="0"/>
              <a:t>С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b="1" dirty="0" smtClean="0"/>
              <a:t>    Е                 К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             М</a:t>
            </a:r>
          </a:p>
          <a:p>
            <a:pPr marL="0" indent="0">
              <a:buNone/>
            </a:pPr>
            <a:r>
              <a:rPr lang="ru-RU" dirty="0" smtClean="0"/>
              <a:t>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</a:t>
            </a:r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55577" y="2389082"/>
            <a:ext cx="2304256" cy="3240360"/>
          </a:xfrm>
          <a:prstGeom prst="triangl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71530" y="4019424"/>
            <a:ext cx="1728192" cy="162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1259632" y="4149080"/>
            <a:ext cx="180020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96527" y="3099954"/>
            <a:ext cx="793397" cy="2214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040885" y="2924943"/>
            <a:ext cx="864096" cy="23762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779912" y="169824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Обозначение: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MK=x, AM=5x, ME=y, BM=2y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54741" y="40092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3639" y="494485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72264" y="411307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96785" y="4774389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 flipH="1">
            <a:off x="4817172" y="2740278"/>
            <a:ext cx="3499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Проведём прямую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EF││CB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779913" y="3429311"/>
            <a:ext cx="39895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l-GR" sz="20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MKB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600294" y="4113736"/>
            <a:ext cx="3428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1)˪EMF=˪KMB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-вертикальные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63216" y="4540975"/>
            <a:ext cx="4041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2)˪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FEM=˪KBM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-накрест лежащие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Стрелка вниз 66"/>
          <p:cNvSpPr/>
          <p:nvPr/>
        </p:nvSpPr>
        <p:spPr>
          <a:xfrm>
            <a:off x="5672874" y="495618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4146102" y="5740310"/>
                <a:ext cx="38822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000" dirty="0" smtClean="0"/>
                  <a:t>Δ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FEM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~</m:t>
                    </m:r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m:rPr>
                        <m:nor/>
                      </m:rP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m:t>MKB</m:t>
                    </m:r>
                    <m:r>
                      <m:rPr>
                        <m:nor/>
                      </m:rPr>
                      <a:rPr lang="en-US" b="0" i="0" dirty="0" smtClean="0">
                        <a:latin typeface="Times New Roman" pitchFamily="18" charset="0"/>
                        <a:cs typeface="Times New Roman" pitchFamily="18" charset="0"/>
                      </a:rPr>
                      <m:t> − </m:t>
                    </m:r>
                    <m:r>
                      <m:rPr>
                        <m:nor/>
                      </m:rPr>
                      <a:rPr lang="ru-RU" b="0" i="0" dirty="0" smtClean="0">
                        <a:latin typeface="Times New Roman" pitchFamily="18" charset="0"/>
                        <a:cs typeface="Times New Roman" pitchFamily="18" charset="0"/>
                      </a:rPr>
                      <m:t>по первому признаку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+mj-lt"/>
                  </a:rPr>
                  <a:t>подобия треугольников</a:t>
                </a:r>
                <a:endParaRPr lang="ru-RU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102" y="5740310"/>
                <a:ext cx="3882282" cy="707886"/>
              </a:xfrm>
              <a:prstGeom prst="rect">
                <a:avLst/>
              </a:prstGeom>
              <a:blipFill rotWithShape="1">
                <a:blip r:embed="rId4"/>
                <a:stretch>
                  <a:fillRect l="-1570" t="-4310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65998" y="3681799"/>
                <a:ext cx="4159083" cy="14528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/>
                            <a:cs typeface="Times New Roman" pitchFamily="18" charset="0"/>
                          </a:rPr>
                          <m:t>МК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𝐹𝑀</m:t>
                        </m:r>
                      </m:den>
                    </m:f>
                    <m:r>
                      <a:rPr lang="en-US" sz="200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𝑀𝐵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𝐸𝑀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𝐹𝑀</m:t>
                        </m:r>
                      </m:den>
                    </m:f>
                    <m:r>
                      <a:rPr lang="en-US" sz="2000" b="0" i="0" smtClean="0">
                        <a:latin typeface="Cambria Math"/>
                        <a:cs typeface="Times New Roman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FM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𝑥𝑦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/>
                            <a:cs typeface="Times New Roman" pitchFamily="18" charset="0"/>
                          </a:rPr>
                          <m:t>𝑦</m:t>
                        </m:r>
                      </m:den>
                    </m:f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 = 0,5</m:t>
                    </m:r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𝑥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5998" y="3681799"/>
                <a:ext cx="4159083" cy="1452898"/>
              </a:xfrm>
              <a:prstGeom prst="rect">
                <a:avLst/>
              </a:prstGeom>
              <a:blipFill rotWithShape="1">
                <a:blip r:embed="rId5"/>
                <a:stretch>
                  <a:fillRect b="-16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213070" y="4963376"/>
            <a:ext cx="31631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AM=5x; FM = 0,5x;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AF=5x-0,5x=4,5x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29190" y="232477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Проведём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KD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││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MKD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AEM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1)˪EMA=˪KMD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-вертикальные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2)˪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EAM=˪MKD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-накрест лежащие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8816" y="4983322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ru-RU" sz="3200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668823" y="3829421"/>
            <a:ext cx="484632" cy="11736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3996884" y="4941085"/>
                <a:ext cx="3351980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dirty="0"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MKD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l-GR" dirty="0">
                    <a:latin typeface="Times New Roman" pitchFamily="18" charset="0"/>
                    <a:cs typeface="Times New Roman" pitchFamily="18" charset="0"/>
                  </a:rPr>
                  <a:t>Δ</a:t>
                </a:r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AEM</a:t>
                </a:r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- по первому признаку подобия треугольников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884" y="4941085"/>
                <a:ext cx="3351980" cy="923330"/>
              </a:xfrm>
              <a:prstGeom prst="rect">
                <a:avLst/>
              </a:prstGeom>
              <a:blipFill rotWithShape="1">
                <a:blip r:embed="rId6"/>
                <a:stretch>
                  <a:fillRect l="-1636" t="-3311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5101612" y="3255369"/>
                <a:ext cx="1925592" cy="15077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𝐸𝑀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𝑀𝐷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𝐴𝑀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𝑀𝐾</m:t>
                          </m:r>
                        </m:den>
                      </m:f>
                    </m:oMath>
                  </m:oMathPara>
                </a14:m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𝑀𝐷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cs typeface="Times New Roman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𝑥𝑦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den>
                    </m:f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=0,2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𝑦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1612" y="3255369"/>
                <a:ext cx="1925592" cy="1507785"/>
              </a:xfrm>
              <a:prstGeom prst="rect">
                <a:avLst/>
              </a:prstGeom>
              <a:blipFill rotWithShape="1">
                <a:blip r:embed="rId7"/>
                <a:stretch>
                  <a:fillRect l="-2848" b="-16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4658458" y="5033418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BD=2y-0,2y=1,8y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0065" y="4558946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</a:t>
            </a:r>
            <a:endParaRPr lang="ru-RU" sz="32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845953" y="3960235"/>
            <a:ext cx="668735" cy="952183"/>
            <a:chOff x="1857342" y="3916977"/>
            <a:chExt cx="668735" cy="952183"/>
          </a:xfrm>
        </p:grpSpPr>
        <p:cxnSp>
          <p:nvCxnSpPr>
            <p:cNvPr id="5" name="Прямая соединительная линия 4"/>
            <p:cNvCxnSpPr>
              <a:endCxn id="7" idx="5"/>
            </p:cNvCxnSpPr>
            <p:nvPr/>
          </p:nvCxnSpPr>
          <p:spPr>
            <a:xfrm flipV="1">
              <a:off x="1857342" y="3966004"/>
              <a:ext cx="637816" cy="62998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2211690" y="3916977"/>
              <a:ext cx="314387" cy="94318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871700" y="4595988"/>
              <a:ext cx="339990" cy="27317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rot="4225433" flipV="1">
            <a:off x="571100" y="4189268"/>
            <a:ext cx="1539575" cy="1327079"/>
            <a:chOff x="1774763" y="4080598"/>
            <a:chExt cx="798976" cy="82497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rot="4225433" flipH="1" flipV="1">
              <a:off x="1994867" y="3915230"/>
              <a:ext cx="313345" cy="75355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4225433" flipH="1" flipV="1">
              <a:off x="1975189" y="4141588"/>
              <a:ext cx="659539" cy="53756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4225433" flipV="1">
              <a:off x="1801088" y="4598086"/>
              <a:ext cx="375619" cy="23935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Дуга 7"/>
          <p:cNvSpPr/>
          <p:nvPr/>
        </p:nvSpPr>
        <p:spPr>
          <a:xfrm>
            <a:off x="1640752" y="4441661"/>
            <a:ext cx="466633" cy="387853"/>
          </a:xfrm>
          <a:prstGeom prst="arc">
            <a:avLst>
              <a:gd name="adj1" fmla="val 8715625"/>
              <a:gd name="adj2" fmla="val 13185171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>
            <a:off x="1872053" y="4504391"/>
            <a:ext cx="165376" cy="517525"/>
          </a:xfrm>
          <a:prstGeom prst="arc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Дуга 49"/>
          <p:cNvSpPr/>
          <p:nvPr/>
        </p:nvSpPr>
        <p:spPr>
          <a:xfrm>
            <a:off x="823231" y="5069426"/>
            <a:ext cx="262288" cy="523151"/>
          </a:xfrm>
          <a:prstGeom prst="arc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Дуга 50"/>
          <p:cNvSpPr/>
          <p:nvPr/>
        </p:nvSpPr>
        <p:spPr>
          <a:xfrm rot="16200000">
            <a:off x="2692608" y="4957418"/>
            <a:ext cx="299137" cy="523151"/>
          </a:xfrm>
          <a:prstGeom prst="arc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Дуга 52"/>
          <p:cNvSpPr/>
          <p:nvPr/>
        </p:nvSpPr>
        <p:spPr>
          <a:xfrm rot="5400000">
            <a:off x="1297209" y="4264005"/>
            <a:ext cx="197570" cy="302113"/>
          </a:xfrm>
          <a:prstGeom prst="arc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Дуга 53"/>
          <p:cNvSpPr/>
          <p:nvPr/>
        </p:nvSpPr>
        <p:spPr>
          <a:xfrm rot="10800000">
            <a:off x="2207367" y="3990695"/>
            <a:ext cx="262288" cy="523151"/>
          </a:xfrm>
          <a:prstGeom prst="arc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539552" y="5652619"/>
            <a:ext cx="359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9041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7 0.00347 L -0.05296 -0.47963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-24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02274 -0.39954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1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0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build="allAtOnce"/>
      <p:bldP spid="67" grpId="0" animBg="1"/>
      <p:bldP spid="67" grpId="1" animBg="1"/>
      <p:bldP spid="13" grpId="0" animBg="1"/>
      <p:bldP spid="13" grpId="1" animBg="1"/>
      <p:bldP spid="8" grpId="0" animBg="1"/>
      <p:bldP spid="20" grpId="0" animBg="1"/>
      <p:bldP spid="50" grpId="0" animBg="1"/>
      <p:bldP spid="51" grpId="0" animBg="1"/>
      <p:bldP spid="53" grpId="0" animBg="1"/>
      <p:bldP spid="5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 rot="16200000">
            <a:off x="1190201" y="4232485"/>
            <a:ext cx="738833" cy="603029"/>
            <a:chOff x="1732649" y="4048831"/>
            <a:chExt cx="738833" cy="603029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 rot="5400000" flipH="1" flipV="1">
              <a:off x="1944635" y="4125013"/>
              <a:ext cx="601496" cy="452198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 flipH="1" flipV="1">
              <a:off x="1957767" y="3823713"/>
              <a:ext cx="275785" cy="726022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 flipV="1">
              <a:off x="1719931" y="4337334"/>
              <a:ext cx="312072" cy="286636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6" name="Группа 45"/>
          <p:cNvGrpSpPr/>
          <p:nvPr/>
        </p:nvGrpSpPr>
        <p:grpSpPr>
          <a:xfrm rot="20425433" flipV="1">
            <a:off x="1766160" y="3962308"/>
            <a:ext cx="1264119" cy="1782248"/>
            <a:chOff x="1683717" y="3868229"/>
            <a:chExt cx="656026" cy="1074950"/>
          </a:xfrm>
        </p:grpSpPr>
        <p:cxnSp>
          <p:nvCxnSpPr>
            <p:cNvPr id="49" name="Прямая соединительная линия 48"/>
            <p:cNvCxnSpPr>
              <a:endCxn id="7" idx="5"/>
            </p:cNvCxnSpPr>
            <p:nvPr/>
          </p:nvCxnSpPr>
          <p:spPr>
            <a:xfrm rot="20425433">
              <a:off x="1826095" y="4576761"/>
              <a:ext cx="331000" cy="366418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20425433" flipV="1">
              <a:off x="1683717" y="3939250"/>
              <a:ext cx="635854" cy="597994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20425433" flipV="1">
              <a:off x="2040790" y="3868229"/>
              <a:ext cx="298953" cy="968650"/>
            </a:xfrm>
            <a:prstGeom prst="line">
              <a:avLst/>
            </a:prstGeom>
            <a:ln/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49071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Задача№2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В треугольнике АВС из вершин А и В проведены отрезки АК и ВЕ, причем точки К и Е лежат на сторонах ВС и АС соответственно. Отрезки АК и ВЕ пересекаются  в точке М так, что АМ:МК=5, ВМ:МЕ=2. Найдите отношение АЕ:ЕС и ВК:КС.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795" y="172407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С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Е                 К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М</a:t>
            </a:r>
          </a:p>
          <a:p>
            <a:pPr marL="0" indent="0">
              <a:buNone/>
            </a:pPr>
            <a:r>
              <a:rPr lang="ru-RU" dirty="0" smtClean="0"/>
              <a:t>А                             В 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55577" y="2389082"/>
            <a:ext cx="2304256" cy="3240360"/>
          </a:xfrm>
          <a:prstGeom prst="triangl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771530" y="4019424"/>
            <a:ext cx="1728192" cy="162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1259632" y="4149080"/>
            <a:ext cx="1800200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896527" y="3099954"/>
            <a:ext cx="793397" cy="2214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030306" y="2924944"/>
            <a:ext cx="864096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455432" y="1698248"/>
            <a:ext cx="5869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Обозначение: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MK=x, AM=5x, ME=y, BM=2y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54741" y="400926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13639" y="4944853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5x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72264" y="411307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96785" y="4774389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2y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63216" y="4540975"/>
            <a:ext cx="4041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19873" y="2198495"/>
                <a:ext cx="216024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00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FM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= 0,5</m:t>
                    </m:r>
                    <m:r>
                      <a:rPr lang="en-US" sz="2000" b="0" i="1" smtClean="0">
                        <a:latin typeface="Cambria Math"/>
                        <a:cs typeface="Times New Roman" pitchFamily="18" charset="0"/>
                      </a:rPr>
                      <m:t>𝑥</m:t>
                    </m:r>
                  </m:oMath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3" y="2198495"/>
                <a:ext cx="2160240" cy="707886"/>
              </a:xfrm>
              <a:prstGeom prst="rect">
                <a:avLst/>
              </a:prstGeom>
              <a:blipFill rotWithShape="1">
                <a:blip r:embed="rId2"/>
                <a:stretch>
                  <a:fillRect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148064" y="2562871"/>
            <a:ext cx="3163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4,5x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8816" y="4983322"/>
            <a:ext cx="4379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3455432" y="2952051"/>
                <a:ext cx="1463029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b="0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MD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=0,2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𝑦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  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432" y="2952051"/>
                <a:ext cx="1463029" cy="646331"/>
              </a:xfrm>
              <a:prstGeom prst="rect">
                <a:avLst/>
              </a:prstGeom>
              <a:blipFill rotWithShape="1">
                <a:blip r:embed="rId3"/>
                <a:stretch>
                  <a:fillRect l="-3750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5292081" y="3255368"/>
            <a:ext cx="1260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1,8y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160065" y="4558946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</a:t>
            </a:r>
            <a:endParaRPr lang="ru-RU" sz="32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1845953" y="3960235"/>
            <a:ext cx="668735" cy="952183"/>
            <a:chOff x="1857342" y="3916977"/>
            <a:chExt cx="668735" cy="952183"/>
          </a:xfrm>
        </p:grpSpPr>
        <p:cxnSp>
          <p:nvCxnSpPr>
            <p:cNvPr id="5" name="Прямая соединительная линия 4"/>
            <p:cNvCxnSpPr>
              <a:endCxn id="7" idx="5"/>
            </p:cNvCxnSpPr>
            <p:nvPr/>
          </p:nvCxnSpPr>
          <p:spPr>
            <a:xfrm flipV="1">
              <a:off x="1857342" y="3966004"/>
              <a:ext cx="637816" cy="60751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2211690" y="3916977"/>
              <a:ext cx="314387" cy="94318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857342" y="4582546"/>
              <a:ext cx="354348" cy="28661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 rot="4225433" flipV="1">
            <a:off x="571100" y="4189268"/>
            <a:ext cx="1539575" cy="1327079"/>
            <a:chOff x="1774763" y="4080598"/>
            <a:chExt cx="798976" cy="824976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rot="4225433" flipH="1" flipV="1">
              <a:off x="1994867" y="3915230"/>
              <a:ext cx="313345" cy="75355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4225433" flipH="1" flipV="1">
              <a:off x="1975189" y="4141588"/>
              <a:ext cx="659539" cy="53756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4225433" flipV="1">
              <a:off x="1801088" y="4598086"/>
              <a:ext cx="375619" cy="23935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138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Треугольники в </a:t>
            </a:r>
            <a:r>
              <a:rPr lang="ru-RU" dirty="0"/>
              <a:t>О</a:t>
            </a:r>
            <a:r>
              <a:rPr lang="ru-RU" dirty="0" smtClean="0"/>
              <a:t>ГЭ по математике ЗАДАЧА № 25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708919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Задание № 25 - Уметь выполнять действия с геометрическими фигурами. Решать планиметрические задачи на нахождение геометрических величин. Различать взаимное расположение геометрических фигур на плоскости, изображать геометрические фигуры; выполнять чертежи по условию задачи. Проводить доказательные рассуждения при решении задач.</a:t>
            </a:r>
          </a:p>
        </p:txBody>
      </p:sp>
    </p:spTree>
    <p:extLst>
      <p:ext uri="{BB962C8B-B14F-4D97-AF65-F5344CB8AC3E}">
        <p14:creationId xmlns:p14="http://schemas.microsoft.com/office/powerpoint/2010/main" val="296147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66496" y="678883"/>
            <a:ext cx="2548677" cy="1918384"/>
            <a:chOff x="179512" y="2636912"/>
            <a:chExt cx="2736304" cy="1982961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H="1">
              <a:off x="539552" y="2636912"/>
              <a:ext cx="122413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539552" y="4149080"/>
              <a:ext cx="23762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683568" y="3068960"/>
              <a:ext cx="1044116" cy="15121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1205626" y="2636912"/>
              <a:ext cx="1134126" cy="17281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79512" y="4149080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06546" y="276650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C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6712" y="330213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E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40768" y="4081683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F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59282" y="4158208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itchFamily="18" charset="0"/>
                  <a:cs typeface="Times New Roman" pitchFamily="18" charset="0"/>
                </a:rPr>
                <a:t>K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Равнобедренный треугольник 11"/>
          <p:cNvSpPr/>
          <p:nvPr/>
        </p:nvSpPr>
        <p:spPr>
          <a:xfrm>
            <a:off x="1614796" y="2717358"/>
            <a:ext cx="2304256" cy="3240360"/>
          </a:xfrm>
          <a:prstGeom prst="triangl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2920973" y="3128239"/>
            <a:ext cx="864096" cy="2376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2" idx="2"/>
            <a:endCxn id="12" idx="5"/>
          </p:cNvCxnSpPr>
          <p:nvPr/>
        </p:nvCxnSpPr>
        <p:spPr>
          <a:xfrm flipV="1">
            <a:off x="1614796" y="4337538"/>
            <a:ext cx="1728192" cy="162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2" idx="4"/>
            <a:endCxn id="12" idx="1"/>
          </p:cNvCxnSpPr>
          <p:nvPr/>
        </p:nvCxnSpPr>
        <p:spPr>
          <a:xfrm flipH="1" flipV="1">
            <a:off x="2190860" y="4337538"/>
            <a:ext cx="1728192" cy="16201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60571" y="5743096"/>
            <a:ext cx="369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3919052" y="5773052"/>
            <a:ext cx="31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612875" y="228811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586039" y="4849044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353021" y="400210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981467" y="5103913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839320" y="3947039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2247943" y="515257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192408" y="1027569"/>
                <a:ext cx="1126206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АЕ</m:t>
                          </m:r>
                        </m:num>
                        <m:den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  <a:cs typeface="Times New Roman" pitchFamily="18" charset="0"/>
                            </a:rPr>
                            <m:t>ЕС</m:t>
                          </m:r>
                        </m:den>
                      </m:f>
                      <m:r>
                        <a:rPr lang="ru-RU" i="1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</m:ctrlPr>
                        </m:fPr>
                        <m:num>
                          <m:r>
                            <a:rPr lang="ru-RU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А</m:t>
                          </m:r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𝐹𝐾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2408" y="1027569"/>
                <a:ext cx="1126206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 rot="19345010">
            <a:off x="1851572" y="5085748"/>
            <a:ext cx="619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4</a:t>
            </a:r>
            <a:r>
              <a:rPr lang="ru-RU" sz="1400" dirty="0">
                <a:solidFill>
                  <a:srgbClr val="FF0000"/>
                </a:solidFill>
              </a:rPr>
              <a:t>,</a:t>
            </a:r>
            <a:r>
              <a:rPr lang="en-US" sz="1400" dirty="0" smtClean="0">
                <a:solidFill>
                  <a:srgbClr val="FF0000"/>
                </a:solidFill>
              </a:rPr>
              <a:t>5x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19597452">
            <a:off x="2297454" y="4786730"/>
            <a:ext cx="490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0,5x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2257219">
            <a:off x="2763330" y="4742886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0,2y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 rot="2128214">
            <a:off x="3174583" y="5062295"/>
            <a:ext cx="4940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1,8y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35" name="Дуга 34"/>
          <p:cNvSpPr/>
          <p:nvPr/>
        </p:nvSpPr>
        <p:spPr>
          <a:xfrm>
            <a:off x="1499457" y="5438482"/>
            <a:ext cx="521400" cy="609227"/>
          </a:xfrm>
          <a:prstGeom prst="arc">
            <a:avLst>
              <a:gd name="adj1" fmla="val 16200000"/>
              <a:gd name="adj2" fmla="val 19724995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1613416" y="2728145"/>
            <a:ext cx="1142095" cy="3240360"/>
          </a:xfrm>
          <a:prstGeom prst="line">
            <a:avLst/>
          </a:prstGeom>
          <a:ln w="28575" cmpd="sng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2" idx="2"/>
            <a:endCxn id="12" idx="5"/>
          </p:cNvCxnSpPr>
          <p:nvPr/>
        </p:nvCxnSpPr>
        <p:spPr>
          <a:xfrm flipV="1">
            <a:off x="1614796" y="4337538"/>
            <a:ext cx="1728192" cy="162018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4833884" y="2170913"/>
                <a:ext cx="536750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𝐴𝐸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𝐸𝐶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884" y="2170913"/>
                <a:ext cx="536750" cy="61093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5316835" y="227419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534335" y="2152575"/>
                <a:ext cx="547521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𝐴𝐹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𝐹𝐾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4335" y="2152575"/>
                <a:ext cx="547521" cy="6109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/>
          <p:cNvSpPr txBox="1"/>
          <p:nvPr/>
        </p:nvSpPr>
        <p:spPr>
          <a:xfrm rot="19779240">
            <a:off x="2789012" y="429388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x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769812">
            <a:off x="2382423" y="4224379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y</a:t>
            </a:r>
            <a:endParaRPr lang="ru-RU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153974" y="2152575"/>
                <a:ext cx="672556" cy="647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4,5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1,5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974" y="2152575"/>
                <a:ext cx="672556" cy="64761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TextBox 51"/>
          <p:cNvSpPr txBox="1"/>
          <p:nvPr/>
        </p:nvSpPr>
        <p:spPr>
          <a:xfrm>
            <a:off x="5996703" y="227616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6595789" y="2155385"/>
                <a:ext cx="667794" cy="634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1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789" y="2155385"/>
                <a:ext cx="667794" cy="63478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Прямая соединительная линия 54"/>
          <p:cNvCxnSpPr>
            <a:stCxn id="12" idx="4"/>
            <a:endCxn id="12" idx="1"/>
          </p:cNvCxnSpPr>
          <p:nvPr/>
        </p:nvCxnSpPr>
        <p:spPr>
          <a:xfrm flipH="1" flipV="1">
            <a:off x="2190860" y="4337538"/>
            <a:ext cx="1728192" cy="162018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4880650" y="3191745"/>
                <a:ext cx="558743" cy="6108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𝐵𝐾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𝐾𝐶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650" y="3191745"/>
                <a:ext cx="558743" cy="61087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5244116" y="3312515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4116" y="3312515"/>
                <a:ext cx="410690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5470482" y="3206572"/>
                <a:ext cx="556884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𝐵𝐷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𝐷𝐸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0482" y="3206572"/>
                <a:ext cx="556884" cy="6090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5822021" y="3312515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021" y="3312515"/>
                <a:ext cx="410690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048006" y="3222291"/>
                <a:ext cx="675954" cy="6600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1,8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1,2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006" y="3222291"/>
                <a:ext cx="675954" cy="66005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518996" y="3339075"/>
                <a:ext cx="4106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8996" y="3339075"/>
                <a:ext cx="410690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6843367" y="3222291"/>
                <a:ext cx="365805" cy="610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3367" y="3222291"/>
                <a:ext cx="365805" cy="61093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585031" y="1697232"/>
            <a:ext cx="299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˪САК: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85031" y="2801187"/>
            <a:ext cx="325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</a:t>
            </a:r>
            <a:r>
              <a:rPr lang="ru-RU" dirty="0" smtClean="0"/>
              <a:t> ˪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Дуга 56"/>
          <p:cNvSpPr/>
          <p:nvPr/>
        </p:nvSpPr>
        <p:spPr>
          <a:xfrm>
            <a:off x="3421606" y="5334685"/>
            <a:ext cx="571115" cy="593078"/>
          </a:xfrm>
          <a:prstGeom prst="arc">
            <a:avLst>
              <a:gd name="adj1" fmla="val 12435773"/>
              <a:gd name="adj2" fmla="val 16635800"/>
            </a:avLst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2766924" y="2687403"/>
            <a:ext cx="890989" cy="252878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853189" y="3437470"/>
            <a:ext cx="723145" cy="2129246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stCxn id="12" idx="0"/>
            <a:endCxn id="12" idx="4"/>
          </p:cNvCxnSpPr>
          <p:nvPr/>
        </p:nvCxnSpPr>
        <p:spPr>
          <a:xfrm>
            <a:off x="2766924" y="2717358"/>
            <a:ext cx="1152128" cy="324036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H="1">
            <a:off x="1613416" y="2728145"/>
            <a:ext cx="1142095" cy="3240360"/>
          </a:xfrm>
          <a:prstGeom prst="line">
            <a:avLst/>
          </a:prstGeom>
          <a:ln w="28575" cmpd="sng">
            <a:solidFill>
              <a:srgbClr val="6A1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2947448" y="3114201"/>
            <a:ext cx="864096" cy="2376264"/>
          </a:xfrm>
          <a:prstGeom prst="line">
            <a:avLst/>
          </a:prstGeom>
          <a:ln w="28575">
            <a:solidFill>
              <a:srgbClr val="6A10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92720" y="809690"/>
            <a:ext cx="4971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Утверждение о пропорциональных отрезках: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85031" y="5566716"/>
            <a:ext cx="437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АЕ:ЕС = 3:1; ВК:КС = 3:2.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112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6" grpId="0" build="allAtOnce"/>
      <p:bldP spid="51" grpId="0" build="allAtOnce"/>
      <p:bldP spid="61" grpId="0"/>
      <p:bldP spid="62" grpId="0"/>
      <p:bldP spid="64" grpId="0"/>
      <p:bldP spid="67" grpId="0"/>
      <p:bldP spid="15" grpId="0"/>
      <p:bldP spid="17" grpId="0"/>
      <p:bldP spid="57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9601" y="836712"/>
            <a:ext cx="6347048" cy="72008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69684"/>
            <a:ext cx="8229600" cy="22322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Вычислите длину биссектрисы угла А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△АВС со сторонами АВ = 18, ВС = 15, АС = 12. 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026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52226"/>
            <a:ext cx="7595205" cy="86409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Вычислите длину биссектрисы угла А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△АВС со сторонами АВ = 18, ВС = 15, АС = 12.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964488" cy="5208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С                              В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К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6156176" y="1412776"/>
            <a:ext cx="1296144" cy="151216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452320" y="1412776"/>
            <a:ext cx="1296144" cy="93610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156176" y="2348880"/>
            <a:ext cx="2592288" cy="576064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452320" y="1412776"/>
            <a:ext cx="144016" cy="1224136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7144719" y="1828800"/>
            <a:ext cx="325464" cy="78137"/>
          </a:xfrm>
          <a:custGeom>
            <a:avLst/>
            <a:gdLst>
              <a:gd name="connsiteX0" fmla="*/ 0 w 325464"/>
              <a:gd name="connsiteY0" fmla="*/ 0 h 78137"/>
              <a:gd name="connsiteX1" fmla="*/ 108488 w 325464"/>
              <a:gd name="connsiteY1" fmla="*/ 61993 h 78137"/>
              <a:gd name="connsiteX2" fmla="*/ 247973 w 325464"/>
              <a:gd name="connsiteY2" fmla="*/ 77492 h 78137"/>
              <a:gd name="connsiteX3" fmla="*/ 325464 w 325464"/>
              <a:gd name="connsiteY3" fmla="*/ 46495 h 78137"/>
              <a:gd name="connsiteX4" fmla="*/ 325464 w 325464"/>
              <a:gd name="connsiteY4" fmla="*/ 46495 h 78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464" h="78137">
                <a:moveTo>
                  <a:pt x="0" y="0"/>
                </a:moveTo>
                <a:cubicBezTo>
                  <a:pt x="33579" y="24539"/>
                  <a:pt x="67159" y="49078"/>
                  <a:pt x="108488" y="61993"/>
                </a:cubicBezTo>
                <a:cubicBezTo>
                  <a:pt x="149817" y="74908"/>
                  <a:pt x="211810" y="80075"/>
                  <a:pt x="247973" y="77492"/>
                </a:cubicBezTo>
                <a:cubicBezTo>
                  <a:pt x="284136" y="74909"/>
                  <a:pt x="325464" y="46495"/>
                  <a:pt x="325464" y="46495"/>
                </a:cubicBezTo>
                <a:lnTo>
                  <a:pt x="325464" y="46495"/>
                </a:ln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7578671" y="1720312"/>
            <a:ext cx="247973" cy="139485"/>
          </a:xfrm>
          <a:custGeom>
            <a:avLst/>
            <a:gdLst>
              <a:gd name="connsiteX0" fmla="*/ 0 w 247973"/>
              <a:gd name="connsiteY0" fmla="*/ 139485 h 139485"/>
              <a:gd name="connsiteX1" fmla="*/ 154983 w 247973"/>
              <a:gd name="connsiteY1" fmla="*/ 92990 h 139485"/>
              <a:gd name="connsiteX2" fmla="*/ 232475 w 247973"/>
              <a:gd name="connsiteY2" fmla="*/ 15498 h 139485"/>
              <a:gd name="connsiteX3" fmla="*/ 247973 w 247973"/>
              <a:gd name="connsiteY3" fmla="*/ 0 h 139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973" h="139485">
                <a:moveTo>
                  <a:pt x="0" y="139485"/>
                </a:moveTo>
                <a:cubicBezTo>
                  <a:pt x="58118" y="126569"/>
                  <a:pt x="116237" y="113654"/>
                  <a:pt x="154983" y="92990"/>
                </a:cubicBezTo>
                <a:cubicBezTo>
                  <a:pt x="193729" y="72326"/>
                  <a:pt x="232475" y="15498"/>
                  <a:pt x="232475" y="15498"/>
                </a:cubicBezTo>
                <a:lnTo>
                  <a:pt x="247973" y="0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0" y="1181943"/>
                <a:ext cx="532229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Решение.Проведем биссектрису АК.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1943"/>
                <a:ext cx="5322291" cy="461665"/>
              </a:xfrm>
              <a:prstGeom prst="rect">
                <a:avLst/>
              </a:prstGeom>
              <a:blipFill rotWithShape="1">
                <a:blip r:embed="rId2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15728" y="1562703"/>
                <a:ext cx="5233549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По свойству биссектрисы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АС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СК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АВ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ВК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8" y="1562703"/>
                <a:ext cx="5233549" cy="7861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15728" y="2214397"/>
                <a:ext cx="470616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Пусть СК=х, тогда </m:t>
                      </m:r>
                      <m:r>
                        <a:rPr lang="ru-RU" sz="2400" b="0" i="1" smtClean="0">
                          <a:latin typeface="Cambria Math"/>
                        </a:rPr>
                        <m:t>К</m:t>
                      </m:r>
                      <m:r>
                        <a:rPr lang="ru-RU" sz="2400" i="1">
                          <a:latin typeface="Cambria Math"/>
                        </a:rPr>
                        <m:t>В=15−х.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8" y="2214397"/>
                <a:ext cx="4706160" cy="461665"/>
              </a:xfrm>
              <a:prstGeom prst="rect">
                <a:avLst/>
              </a:prstGeom>
              <a:blipFill rotWithShape="1">
                <a:blip r:embed="rId4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0" y="2641387"/>
                <a:ext cx="2056973" cy="7861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12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18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15−х</m:t>
                          </m:r>
                        </m:den>
                      </m:f>
                      <m:r>
                        <a:rPr lang="ru-RU" sz="2400" b="0" i="0" smtClean="0">
                          <a:latin typeface="Cambria Math"/>
                        </a:rPr>
                        <m:t> ;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41387"/>
                <a:ext cx="2056973" cy="7861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-38711" y="3413124"/>
                <a:ext cx="57102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18х=12⋅15−12х, </m:t>
                      </m:r>
                      <m:r>
                        <a:rPr lang="ru-RU" sz="2400" i="1">
                          <a:latin typeface="Cambria Math"/>
                        </a:rPr>
                        <m:t>30х=12⋅15, х=6.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711" y="3413124"/>
                <a:ext cx="5710218" cy="46166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5590976" y="3412278"/>
                <a:ext cx="355302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СК=6, ВК=15−6=9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0976" y="3412278"/>
                <a:ext cx="3553024" cy="46166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0" y="3848657"/>
                <a:ext cx="692948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Найдем по теореме косинусов со</m:t>
                      </m:r>
                      <m:r>
                        <a:rPr lang="en-US" sz="2400" i="1">
                          <a:latin typeface="Cambria Math"/>
                        </a:rPr>
                        <m:t>𝑠</m:t>
                      </m:r>
                      <m:r>
                        <a:rPr lang="ru-RU" sz="2400" i="1">
                          <a:latin typeface="Cambria Math"/>
                        </a:rPr>
                        <m:t>В из △АВС :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848657"/>
                <a:ext cx="6929489" cy="461665"/>
              </a:xfrm>
              <a:prstGeom prst="rect">
                <a:avLst/>
              </a:prstGeom>
              <a:blipFill rotWithShape="1">
                <a:blip r:embed="rId8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2272889" y="4277706"/>
                <a:ext cx="5330113" cy="8760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со</m:t>
                      </m:r>
                      <m:r>
                        <a:rPr lang="en-US" sz="2400" i="1">
                          <a:latin typeface="Cambria Math"/>
                        </a:rPr>
                        <m:t>𝑠</m:t>
                      </m:r>
                      <m:r>
                        <a:rPr lang="ru-RU" sz="2400" i="1">
                          <a:latin typeface="Cambria Math"/>
                        </a:rPr>
                        <m:t>В=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18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15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12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2⋅18⋅15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405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108⋅5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2889" y="4277706"/>
                <a:ext cx="5330113" cy="87607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11426" y="5153780"/>
                <a:ext cx="6918260" cy="5875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Из △АКВ:АК=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АВ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ВК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−2АВ⋅ВКсо</m:t>
                          </m:r>
                          <m:r>
                            <a:rPr lang="en-US" sz="2400" i="1">
                              <a:latin typeface="Cambria Math"/>
                            </a:rPr>
                            <m:t>𝑠</m:t>
                          </m:r>
                          <m:r>
                            <a:rPr lang="ru-RU" sz="2400" i="1">
                              <a:latin typeface="Cambria Math"/>
                            </a:rPr>
                            <m:t>В</m:t>
                          </m:r>
                        </m:e>
                      </m:rad>
                      <m:r>
                        <a:rPr lang="ru-RU" sz="24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6" y="5153780"/>
                <a:ext cx="6918260" cy="58759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21291" y="5669149"/>
                <a:ext cx="5984650" cy="11835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18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9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400" i="1">
                              <a:latin typeface="Cambria Math"/>
                            </a:rPr>
                            <m:t>−2⋅18⋅9⋅</m:t>
                          </m:r>
                          <m:f>
                            <m:f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ru-RU" sz="2400" i="1">
                                  <a:latin typeface="Cambria Math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ru-RU" sz="2400" i="1">
                                  <a:latin typeface="Cambria Math"/>
                                </a:rPr>
                                <m:t>4</m:t>
                              </m:r>
                            </m:den>
                          </m:f>
                        </m:e>
                      </m:rad>
                      <m:r>
                        <a:rPr lang="ru-RU" sz="2400" i="1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latin typeface="Cambria Math"/>
                            </a:rPr>
                            <m:t>162</m:t>
                          </m:r>
                        </m:e>
                      </m:rad>
                      <m:r>
                        <a:rPr lang="ru-RU" sz="2400" i="1">
                          <a:latin typeface="Cambria Math"/>
                        </a:rPr>
                        <m:t>=9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  <m:r>
                            <a:rPr lang="ru-RU" sz="2400" b="0" i="1" smtClean="0">
                              <a:latin typeface="Cambria Math"/>
                            </a:rPr>
                            <m:t>.</m:t>
                          </m:r>
                        </m:e>
                      </m:rad>
                    </m:oMath>
                  </m:oMathPara>
                </a14:m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91" y="5669149"/>
                <a:ext cx="5984650" cy="118352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6611994" y="6059928"/>
                <a:ext cx="1824667" cy="505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Ответ:9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ru-RU" sz="2400" i="1">
                          <a:solidFill>
                            <a:srgbClr val="0070C0"/>
                          </a:solidFill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1994" y="6059928"/>
                <a:ext cx="1824667" cy="505203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84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6" grpId="0" animBg="1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0947"/>
            <a:ext cx="634704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67845"/>
            <a:ext cx="8229600" cy="22322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Найти площадь треугольника, две медианы которого перпендикулярны и равны 3 и 6.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708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7230" y="320540"/>
            <a:ext cx="763677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площадь треугольника, две медианы которого перпендикулярны и равны 3 и 6.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796136" y="2348880"/>
            <a:ext cx="180020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023391" y="1340768"/>
            <a:ext cx="1152128" cy="2016224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796136" y="2348880"/>
            <a:ext cx="1227255" cy="10081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7023391" y="1844824"/>
            <a:ext cx="0" cy="1512168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409763" y="1340768"/>
            <a:ext cx="1765756" cy="15121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5796136" y="1340768"/>
            <a:ext cx="2379383" cy="100811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6769803" y="2101925"/>
            <a:ext cx="21602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5436096" y="1948327"/>
                <a:ext cx="50847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А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1948327"/>
                <a:ext cx="508473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7010551" y="3095382"/>
                <a:ext cx="50366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В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551" y="3095382"/>
                <a:ext cx="503664" cy="5232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8074943" y="980728"/>
                <a:ext cx="48603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С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943" y="980728"/>
                <a:ext cx="486030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6895429" y="2245913"/>
                <a:ext cx="51809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О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5429" y="2245913"/>
                <a:ext cx="51809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Прямоугольник 34"/>
              <p:cNvSpPr/>
              <p:nvPr/>
            </p:nvSpPr>
            <p:spPr>
              <a:xfrm>
                <a:off x="6669854" y="1351807"/>
                <a:ext cx="57740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5" name="Прямоугольник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854" y="1351807"/>
                <a:ext cx="577402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7514215" y="2209937"/>
                <a:ext cx="51809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К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4215" y="2209937"/>
                <a:ext cx="518091" cy="52322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5969030" y="2769133"/>
                <a:ext cx="54694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030" y="2769133"/>
                <a:ext cx="546945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-21475" y="1617904"/>
                <a:ext cx="547669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</a:rPr>
                      <m:t>Проведем медианы АК, МВ и С</m:t>
                    </m:r>
                    <m:r>
                      <a:rPr lang="en-US" sz="2800" i="1">
                        <a:latin typeface="Cambria Math"/>
                      </a:rPr>
                      <m:t>𝑁</m:t>
                    </m:r>
                  </m:oMath>
                </a14:m>
                <a:r>
                  <a:rPr lang="ru-RU" sz="2800" dirty="0" smtClean="0"/>
                  <a:t> </a:t>
                </a:r>
                <a:endParaRPr lang="ru-RU" sz="2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1475" y="1617904"/>
                <a:ext cx="5476692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угольник 38"/>
              <p:cNvSpPr/>
              <p:nvPr/>
            </p:nvSpPr>
            <p:spPr>
              <a:xfrm>
                <a:off x="-78935" y="2245913"/>
                <a:ext cx="566918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так, что АК⊥МВ, АК=6,ВМ=3.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935" y="2245913"/>
                <a:ext cx="5669181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Прямоугольник 39"/>
              <p:cNvSpPr/>
              <p:nvPr/>
            </p:nvSpPr>
            <p:spPr>
              <a:xfrm>
                <a:off x="-130896" y="2852936"/>
                <a:ext cx="615309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По свойству медиан ОМ=1,АО=4.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0" name="Прямоугольник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0896" y="2852936"/>
                <a:ext cx="6153095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Прямоугольник 40"/>
              <p:cNvSpPr/>
              <p:nvPr/>
            </p:nvSpPr>
            <p:spPr>
              <a:xfrm>
                <a:off x="-78935" y="3618601"/>
                <a:ext cx="8327921" cy="9541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/>
                        </a:rPr>
                        <m:t>Медианы делят треугольник на 6 равновеликих </m:t>
                      </m:r>
                    </m:oMath>
                  </m:oMathPara>
                </a14:m>
                <a:endParaRPr lang="ru-RU" sz="28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треугольников.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935" y="3618601"/>
                <a:ext cx="8327921" cy="95410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Прямоугольник 41"/>
              <p:cNvSpPr/>
              <p:nvPr/>
            </p:nvSpPr>
            <p:spPr>
              <a:xfrm>
                <a:off x="395536" y="1246646"/>
                <a:ext cx="179568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Решение.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2" name="Прямоугольник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246646"/>
                <a:ext cx="1795684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Прямоугольник 42"/>
              <p:cNvSpPr/>
              <p:nvPr/>
            </p:nvSpPr>
            <p:spPr>
              <a:xfrm>
                <a:off x="125288" y="4594920"/>
                <a:ext cx="5260736" cy="8989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800" i="1">
                              <a:latin typeface="Cambria Math"/>
                            </a:rPr>
                            <m:t>АОМ</m:t>
                          </m:r>
                        </m:sub>
                      </m:sSub>
                      <m:r>
                        <a:rPr lang="ru-RU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ОА⋅ОМ=</m:t>
                      </m:r>
                      <m:f>
                        <m:fPr>
                          <m:ctrlPr>
                            <a:rPr lang="ru-RU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800" i="1">
                          <a:latin typeface="Cambria Math"/>
                        </a:rPr>
                        <m:t>⋅1⋅4=2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3" name="Прямоугольник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88" y="4594920"/>
                <a:ext cx="5260736" cy="898964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Прямоугольник 43"/>
              <p:cNvSpPr/>
              <p:nvPr/>
            </p:nvSpPr>
            <p:spPr>
              <a:xfrm>
                <a:off x="207165" y="5528755"/>
                <a:ext cx="444467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АВС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=6</m:t>
                    </m:r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ru-RU" sz="2800" i="1">
                            <a:latin typeface="Cambria Math"/>
                          </a:rPr>
                          <m:t>АОМ</m:t>
                        </m:r>
                      </m:sub>
                    </m:sSub>
                    <m:r>
                      <a:rPr lang="ru-RU" sz="2800" i="1">
                        <a:latin typeface="Cambria Math"/>
                      </a:rPr>
                      <m:t>=6⋅2=12.</m:t>
                    </m:r>
                  </m:oMath>
                </a14:m>
                <a:r>
                  <a:rPr lang="ru-RU" sz="2800" i="1" dirty="0"/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65" y="5528755"/>
                <a:ext cx="4444678" cy="52322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Прямоугольник 44"/>
              <p:cNvSpPr/>
              <p:nvPr/>
            </p:nvSpPr>
            <p:spPr>
              <a:xfrm>
                <a:off x="5721592" y="6055889"/>
                <a:ext cx="1874744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Ответ:12.</m:t>
                      </m:r>
                    </m:oMath>
                  </m:oMathPara>
                </a14:m>
                <a:endParaRPr lang="ru-RU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5" name="Прямоугольник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1592" y="6055889"/>
                <a:ext cx="1874744" cy="52322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95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0947"/>
            <a:ext cx="634704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82391"/>
            <a:ext cx="8280920" cy="243947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серединах сторон АВ и ВС </a:t>
            </a:r>
            <a:r>
              <a:rPr lang="ru-RU" sz="360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△АВС взяты точки М и К соответственно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Найти площадь </a:t>
            </a:r>
            <a:r>
              <a:rPr lang="ru-RU" sz="360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△ВМК, если площадь </a:t>
            </a:r>
            <a:r>
              <a:rPr lang="ru-RU" sz="3600" dirty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△АВС </a:t>
            </a:r>
            <a:r>
              <a:rPr lang="ru-RU" sz="3600" dirty="0" smtClean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 равна 24.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97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787208" cy="116740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серединах сторон АВ и ВС </a:t>
            </a:r>
            <a:r>
              <a:rPr lang="ru-RU" sz="2700" dirty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△АВС взяты точки М и К соответственно</a:t>
            </a:r>
            <a:r>
              <a:rPr lang="ru-RU" sz="27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Найти площадь </a:t>
            </a:r>
            <a:r>
              <a:rPr lang="ru-RU" sz="2700" dirty="0">
                <a:solidFill>
                  <a:srgbClr val="0070C0"/>
                </a:solidFill>
                <a:latin typeface="Cambria Math"/>
                <a:ea typeface="Cambria Math"/>
                <a:cs typeface="Times New Roman" pitchFamily="18" charset="0"/>
              </a:rPr>
              <a:t>△ВМК, если площадь △АВС  равна 24.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Равнобедренный треугольник 5"/>
          <p:cNvSpPr/>
          <p:nvPr/>
        </p:nvSpPr>
        <p:spPr>
          <a:xfrm>
            <a:off x="4455664" y="1844824"/>
            <a:ext cx="4104456" cy="2952328"/>
          </a:xfrm>
          <a:prstGeom prst="triangle">
            <a:avLst>
              <a:gd name="adj" fmla="val 64487"/>
            </a:avLst>
          </a:prstGeom>
          <a:solidFill>
            <a:schemeClr val="bg1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6" idx="1"/>
            <a:endCxn id="6" idx="5"/>
          </p:cNvCxnSpPr>
          <p:nvPr/>
        </p:nvCxnSpPr>
        <p:spPr>
          <a:xfrm>
            <a:off x="5779084" y="3320988"/>
            <a:ext cx="205222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5"/>
          </p:cNvCxnSpPr>
          <p:nvPr/>
        </p:nvCxnSpPr>
        <p:spPr>
          <a:xfrm flipH="1">
            <a:off x="6507892" y="3320988"/>
            <a:ext cx="1323420" cy="147616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1"/>
          </p:cNvCxnSpPr>
          <p:nvPr/>
        </p:nvCxnSpPr>
        <p:spPr>
          <a:xfrm>
            <a:off x="5779084" y="3320988"/>
            <a:ext cx="728808" cy="147616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/>
        </p:nvSpPr>
        <p:spPr>
          <a:xfrm>
            <a:off x="5779084" y="1844824"/>
            <a:ext cx="2052228" cy="1476164"/>
          </a:xfrm>
          <a:prstGeom prst="triangle">
            <a:avLst>
              <a:gd name="adj" fmla="val 64487"/>
            </a:avLst>
          </a:prstGeom>
          <a:solidFill>
            <a:srgbClr val="FF0000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6" y="4656658"/>
            <a:ext cx="255587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48853"/>
            <a:ext cx="244475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48853"/>
            <a:ext cx="2921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369" y="4656658"/>
            <a:ext cx="195263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6894526" y="1340768"/>
                <a:ext cx="55015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/>
                        </a:rPr>
                        <m:t>В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4526" y="1340768"/>
                <a:ext cx="550151" cy="58477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6315112" y="4739193"/>
                <a:ext cx="5661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200" i="1">
                          <a:latin typeface="Cambria Math"/>
                        </a:rPr>
                        <m:t>О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5112" y="4739193"/>
                <a:ext cx="566181" cy="58477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246497" y="2171183"/>
                <a:ext cx="4633000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По условию </m:t>
                      </m:r>
                      <m:r>
                        <a:rPr lang="ru-RU" sz="2400">
                          <a:latin typeface="Cambria Math"/>
                        </a:rPr>
                        <m:t>точки М и К взяты </m:t>
                      </m:r>
                    </m:oMath>
                  </m:oMathPara>
                </a14:m>
                <a:endParaRPr lang="ru-RU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/>
                        </a:rPr>
                        <m:t>на серединах сторон АВ и ВС. </m:t>
                      </m:r>
                    </m:oMath>
                  </m:oMathPara>
                </a14:m>
                <a:endParaRPr lang="ru-RU" sz="2400" dirty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497" y="2171183"/>
                <a:ext cx="4633000" cy="1200329"/>
              </a:xfrm>
              <a:prstGeom prst="rect">
                <a:avLst/>
              </a:prstGeom>
              <a:blipFill rotWithShape="1">
                <a:blip r:embed="rId9"/>
                <a:stretch>
                  <a:fillRect l="-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2195736" y="1709518"/>
                <a:ext cx="150554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i="1">
                        <a:latin typeface="Cambria Math"/>
                      </a:rPr>
                      <m:t>Решение</m:t>
                    </m:r>
                  </m:oMath>
                </a14:m>
                <a:r>
                  <a:rPr lang="ru-RU" sz="2400" dirty="0"/>
                  <a:t>.</a:t>
                </a: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709518"/>
                <a:ext cx="1505540" cy="461665"/>
              </a:xfrm>
              <a:prstGeom prst="rect">
                <a:avLst/>
              </a:prstGeom>
              <a:blipFill rotWithShape="1">
                <a:blip r:embed="rId10"/>
                <a:stretch>
                  <a:fillRect l="-810" t="-9211" r="-5668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340139" y="3136322"/>
                <a:ext cx="336880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/>
                        </a:rPr>
                        <m:t>МК</m:t>
                      </m:r>
                      <m:r>
                        <a:rPr lang="ru-RU" sz="2400" i="1">
                          <a:latin typeface="Cambria Math"/>
                        </a:rPr>
                        <m:t>−</m:t>
                      </m:r>
                      <m:r>
                        <a:rPr lang="ru-RU" sz="2400">
                          <a:latin typeface="Cambria Math"/>
                        </a:rPr>
                        <m:t> средняя линия.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39" y="3136322"/>
                <a:ext cx="3368807" cy="461665"/>
              </a:xfrm>
              <a:prstGeom prst="rect">
                <a:avLst/>
              </a:prstGeom>
              <a:blipFill rotWithShape="1">
                <a:blip r:embed="rId11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42853" y="3650889"/>
                <a:ext cx="416088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smtClean="0">
                          <a:latin typeface="Cambria Math"/>
                        </a:rPr>
                        <m:t>Построим еще две средние </m:t>
                      </m:r>
                    </m:oMath>
                  </m:oMathPara>
                </a14:m>
                <a:endParaRPr lang="ru-RU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>
                          <a:latin typeface="Cambria Math"/>
                        </a:rPr>
                        <m:t>ли</m:t>
                      </m:r>
                      <m:r>
                        <a:rPr lang="ru-RU" sz="2400" b="0" i="0" smtClean="0">
                          <a:latin typeface="Cambria Math"/>
                        </a:rPr>
                        <m:t>н</m:t>
                      </m:r>
                      <m:r>
                        <a:rPr lang="ru-RU" sz="2400">
                          <a:latin typeface="Cambria Math"/>
                        </a:rPr>
                        <m:t>ии в</m:t>
                      </m:r>
                      <m:r>
                        <a:rPr lang="ru-RU" sz="2400" i="1">
                          <a:latin typeface="Cambria Math"/>
                        </a:rPr>
                        <m:t>△АВС.</m:t>
                      </m:r>
                      <m:r>
                        <a:rPr lang="ru-RU" sz="240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53" y="3650889"/>
                <a:ext cx="4160883" cy="83099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-38332" y="4779278"/>
                <a:ext cx="803023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Средниие линии разбивают </m:t>
                      </m:r>
                    </m:oMath>
                  </m:oMathPara>
                </a14:m>
                <a:endParaRPr lang="ru-RU" sz="2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треугольник на четыре равновеликих треугольника⇒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8332" y="4779278"/>
                <a:ext cx="8030236" cy="830997"/>
              </a:xfrm>
              <a:prstGeom prst="rect">
                <a:avLst/>
              </a:prstGeom>
              <a:blipFill rotWithShape="1">
                <a:blip r:embed="rId13"/>
                <a:stretch>
                  <a:fillRect l="-607" b="-66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166274" y="5585065"/>
                <a:ext cx="3879908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МВК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sSub>
                        <m:sSubPr>
                          <m:ctrlPr>
                            <a:rPr lang="ru-RU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ru-RU" sz="2400" i="1">
                              <a:latin typeface="Cambria Math"/>
                            </a:rPr>
                            <m:t>АВС</m:t>
                          </m:r>
                        </m:sub>
                      </m:sSub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⋅24=6.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74" y="5585065"/>
                <a:ext cx="3879908" cy="783804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5510138" y="5892675"/>
                <a:ext cx="14606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Ответ:6.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138" y="5892675"/>
                <a:ext cx="1460656" cy="46166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441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16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0947"/>
            <a:ext cx="634704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06" y="2482391"/>
            <a:ext cx="9128994" cy="145066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треугольнике АВС проведена биссектриса 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М. АВ = 2, ВС = 3, АС = 3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. Найти АМ, МС.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646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1455" y="355116"/>
            <a:ext cx="8072545" cy="9513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треугольнике АВС проведена биссектриса ВМ. АВ = 2, ВС = 3, АС = 3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ea typeface="Cambria Math"/>
                <a:cs typeface="Times New Roman" pitchFamily="18" charset="0"/>
              </a:rPr>
              <a:t>. Найти АМ, МС.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pic>
        <p:nvPicPr>
          <p:cNvPr id="5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23528" y="1412776"/>
                <a:ext cx="15680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Решение.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1568058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Равнобедренный треугольник 6"/>
          <p:cNvSpPr/>
          <p:nvPr/>
        </p:nvSpPr>
        <p:spPr>
          <a:xfrm>
            <a:off x="5148064" y="2060848"/>
            <a:ext cx="3528392" cy="2016224"/>
          </a:xfrm>
          <a:prstGeom prst="triangle">
            <a:avLst>
              <a:gd name="adj" fmla="val 41138"/>
            </a:avLst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7" idx="4"/>
          </p:cNvCxnSpPr>
          <p:nvPr/>
        </p:nvCxnSpPr>
        <p:spPr>
          <a:xfrm flipH="1" flipV="1">
            <a:off x="6012160" y="2924944"/>
            <a:ext cx="2664296" cy="115212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Дуга 9"/>
          <p:cNvSpPr/>
          <p:nvPr/>
        </p:nvSpPr>
        <p:spPr>
          <a:xfrm rot="15022274">
            <a:off x="7353431" y="3691476"/>
            <a:ext cx="576064" cy="504056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6027282">
            <a:off x="7475874" y="3248981"/>
            <a:ext cx="576064" cy="504056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526" y="4177223"/>
            <a:ext cx="219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174" y="4177223"/>
            <a:ext cx="18256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749822"/>
            <a:ext cx="1651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923" y="2636799"/>
            <a:ext cx="249237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55002" y="1874441"/>
                <a:ext cx="5775748" cy="844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600" i="1">
                          <a:latin typeface="Cambria Math"/>
                        </a:rPr>
                        <m:t>По свойству биссектрисы </m:t>
                      </m:r>
                      <m:f>
                        <m:fPr>
                          <m:ctrlPr>
                            <a:rPr lang="ru-RU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600" i="1">
                              <a:latin typeface="Cambria Math"/>
                            </a:rPr>
                            <m:t>ВС</m:t>
                          </m:r>
                        </m:num>
                        <m:den>
                          <m:r>
                            <a:rPr lang="ru-RU" sz="2600" i="1">
                              <a:latin typeface="Cambria Math"/>
                            </a:rPr>
                            <m:t>СМ</m:t>
                          </m:r>
                        </m:den>
                      </m:f>
                      <m:r>
                        <a:rPr lang="ru-RU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600" i="1">
                              <a:latin typeface="Cambria Math"/>
                            </a:rPr>
                            <m:t>АВ</m:t>
                          </m:r>
                        </m:num>
                        <m:den>
                          <m:r>
                            <a:rPr lang="ru-RU" sz="2600" i="1">
                              <a:latin typeface="Cambria Math"/>
                            </a:rPr>
                            <m:t>АМ</m:t>
                          </m:r>
                        </m:den>
                      </m:f>
                      <m:r>
                        <a:rPr lang="ru-RU" sz="2600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2" y="1874441"/>
                <a:ext cx="5775748" cy="8440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85643" y="2636799"/>
                <a:ext cx="5131854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600" i="1">
                          <a:latin typeface="Cambria Math"/>
                        </a:rPr>
                        <m:t>Пусть МС=х, тогда АМ=3−х. </m:t>
                      </m:r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43" y="2636799"/>
                <a:ext cx="5131854" cy="49244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5961368" y="2093749"/>
                <a:ext cx="41870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х</m:t>
                      </m:r>
                    </m:oMath>
                  </m:oMathPara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1368" y="2093749"/>
                <a:ext cx="418704" cy="46166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4663507" y="3129242"/>
                <a:ext cx="96911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−х</m:t>
                      </m:r>
                    </m:oMath>
                  </m:oMathPara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507" y="3129242"/>
                <a:ext cx="969111" cy="46166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117037" y="3510108"/>
                <a:ext cx="3518859" cy="8440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600" i="1">
                              <a:latin typeface="Cambria Math"/>
                            </a:rPr>
                            <m:t>3</m:t>
                          </m:r>
                        </m:num>
                        <m:den>
                          <m:r>
                            <a:rPr lang="ru-RU" sz="2600" i="1">
                              <a:latin typeface="Cambria Math"/>
                            </a:rPr>
                            <m:t>х</m:t>
                          </m:r>
                        </m:den>
                      </m:f>
                      <m:r>
                        <a:rPr lang="ru-RU" sz="2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600" i="1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ru-RU" sz="2600" i="1">
                              <a:latin typeface="Cambria Math"/>
                            </a:rPr>
                            <m:t>3−х</m:t>
                          </m:r>
                        </m:den>
                      </m:f>
                      <m:r>
                        <a:rPr lang="ru-RU" sz="2600" i="1">
                          <a:latin typeface="Cambria Math"/>
                        </a:rPr>
                        <m:t>,</m:t>
                      </m:r>
                      <m:r>
                        <a:rPr lang="ru-RU" sz="2600" b="0" i="1" smtClean="0">
                          <a:latin typeface="Cambria Math"/>
                        </a:rPr>
                        <m:t> </m:t>
                      </m:r>
                      <m:r>
                        <a:rPr lang="ru-RU" sz="2600" i="1">
                          <a:latin typeface="Cambria Math"/>
                        </a:rPr>
                        <m:t>х=1,8</m:t>
                      </m:r>
                      <m:r>
                        <a:rPr lang="ru-RU" sz="2600" b="0" i="1" smtClean="0">
                          <a:latin typeface="Cambria Math"/>
                        </a:rPr>
                        <m:t> </m:t>
                      </m:r>
                      <m:r>
                        <a:rPr lang="ru-RU" sz="2600" b="0" i="1" smtClean="0">
                          <a:latin typeface="Cambria Math"/>
                          <a:ea typeface="Cambria Math"/>
                        </a:rPr>
                        <m:t>⇒</m:t>
                      </m:r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37" y="3510108"/>
                <a:ext cx="3518859" cy="8440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Прямоугольник 20"/>
              <p:cNvSpPr/>
              <p:nvPr/>
            </p:nvSpPr>
            <p:spPr>
              <a:xfrm>
                <a:off x="149216" y="4652530"/>
                <a:ext cx="4606902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600" i="1">
                          <a:latin typeface="Cambria Math"/>
                        </a:rPr>
                        <m:t>СМ=1,8, АМ=3−1,8=1,2.</m:t>
                      </m:r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21" name="Прямоугольник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16" y="4652530"/>
                <a:ext cx="4606902" cy="492443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557154" y="5415890"/>
                <a:ext cx="240380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600" i="1" smtClean="0">
                          <a:latin typeface="Cambria Math"/>
                        </a:rPr>
                        <m:t>Ответ:1,2</m:t>
                      </m:r>
                      <m:r>
                        <a:rPr lang="ru-RU" sz="2600" b="0" i="1" smtClean="0">
                          <a:latin typeface="Cambria Math"/>
                        </a:rPr>
                        <m:t>;1,8.</m:t>
                      </m:r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54" y="5415890"/>
                <a:ext cx="2403800" cy="492443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92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304800" y="304800"/>
            <a:ext cx="86106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 smtClean="0">
                <a:latin typeface="+mj-lt"/>
              </a:rPr>
              <a:t>Задача №3.</a:t>
            </a:r>
            <a:endParaRPr lang="ru-RU" sz="3600" dirty="0">
              <a:latin typeface="+mj-lt"/>
            </a:endParaRPr>
          </a:p>
          <a:p>
            <a:pPr>
              <a:defRPr/>
            </a:pPr>
            <a:r>
              <a:rPr lang="ru-RU" sz="3200" dirty="0">
                <a:latin typeface="+mj-lt"/>
              </a:rPr>
              <a:t>Основание </a:t>
            </a:r>
            <a:r>
              <a:rPr lang="ru-RU" sz="3200" i="1" dirty="0">
                <a:latin typeface="+mj-lt"/>
              </a:rPr>
              <a:t>AC</a:t>
            </a:r>
            <a:r>
              <a:rPr lang="ru-RU" sz="3200" dirty="0">
                <a:latin typeface="+mj-lt"/>
              </a:rPr>
              <a:t> равнобедренного треугольника </a:t>
            </a:r>
            <a:r>
              <a:rPr lang="ru-RU" sz="3200" i="1" dirty="0">
                <a:latin typeface="+mj-lt"/>
              </a:rPr>
              <a:t>ABC</a:t>
            </a:r>
            <a:r>
              <a:rPr lang="ru-RU" sz="3200" dirty="0">
                <a:latin typeface="+mj-lt"/>
              </a:rPr>
              <a:t> равно 10. Окружность радиуса 7,5 с центром вне этого треугольника касается продолжения боковых сторон треугольника и касается основания </a:t>
            </a:r>
            <a:r>
              <a:rPr lang="ru-RU" sz="3200" i="1" dirty="0">
                <a:latin typeface="+mj-lt"/>
              </a:rPr>
              <a:t>AC</a:t>
            </a:r>
            <a:r>
              <a:rPr lang="ru-RU" sz="3200" dirty="0">
                <a:latin typeface="+mj-lt"/>
              </a:rPr>
              <a:t> в его середине. Найдите радиус окружности, вписанной в треугольник </a:t>
            </a:r>
            <a:r>
              <a:rPr lang="ru-RU" sz="3200" i="1" dirty="0">
                <a:latin typeface="+mj-lt"/>
              </a:rPr>
              <a:t>ABC</a:t>
            </a:r>
            <a:r>
              <a:rPr lang="ru-RU" sz="20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9339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944850"/>
              </p:ext>
            </p:extLst>
          </p:nvPr>
        </p:nvGraphicFramePr>
        <p:xfrm>
          <a:off x="971600" y="3284984"/>
          <a:ext cx="7351817" cy="19273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Документ" r:id="rId4" imgW="6527980" imgH="1710839" progId="Word.Document.12">
                  <p:embed/>
                </p:oleObj>
              </mc:Choice>
              <mc:Fallback>
                <p:oleObj name="Документ" r:id="rId4" imgW="6527980" imgH="17108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3284984"/>
                        <a:ext cx="7351817" cy="19273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324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0"/>
            <a:ext cx="6096000" cy="360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620689"/>
            <a:ext cx="61926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Основание </a:t>
            </a:r>
            <a:r>
              <a:rPr lang="ru-RU" sz="2000" i="1" dirty="0">
                <a:solidFill>
                  <a:srgbClr val="000000"/>
                </a:solidFill>
                <a:latin typeface="Cambria" pitchFamily="18" charset="0"/>
              </a:rPr>
              <a:t>AC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 равнобедренного треугольника </a:t>
            </a:r>
            <a:r>
              <a:rPr lang="ru-RU" sz="2000" i="1" dirty="0">
                <a:solidFill>
                  <a:srgbClr val="000000"/>
                </a:solidFill>
                <a:latin typeface="Cambria" pitchFamily="18" charset="0"/>
              </a:rPr>
              <a:t>ABC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 равно 10. Окружность радиуса 7,5 с центром вне этого треугольника касается продолжения боковых сторон треугольника и касается основания </a:t>
            </a:r>
            <a:r>
              <a:rPr lang="ru-RU" sz="2000" i="1" dirty="0">
                <a:solidFill>
                  <a:srgbClr val="000000"/>
                </a:solidFill>
                <a:latin typeface="Cambria" pitchFamily="18" charset="0"/>
              </a:rPr>
              <a:t>AC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 в его середине. Найдите радиус окружности, вписанной в треугольник </a:t>
            </a:r>
            <a:r>
              <a:rPr lang="ru-RU" sz="2000" i="1" dirty="0">
                <a:solidFill>
                  <a:srgbClr val="000000"/>
                </a:solidFill>
                <a:latin typeface="Cambria" pitchFamily="18" charset="0"/>
              </a:rPr>
              <a:t>ABC</a:t>
            </a:r>
            <a:r>
              <a:rPr lang="ru-RU" sz="2000" dirty="0">
                <a:solidFill>
                  <a:srgbClr val="000000"/>
                </a:solidFill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800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105025"/>
            <a:ext cx="6096000" cy="36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980728"/>
            <a:ext cx="4878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Решение. Пусть O  —  центр  данной  окружности,  а Q  —  центр  окружности,  вписанной в треугольник ABC. </a:t>
            </a:r>
          </a:p>
        </p:txBody>
      </p:sp>
    </p:spTree>
    <p:extLst>
      <p:ext uri="{BB962C8B-B14F-4D97-AF65-F5344CB8AC3E}">
        <p14:creationId xmlns:p14="http://schemas.microsoft.com/office/powerpoint/2010/main" val="278978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072503"/>
            <a:ext cx="6096000" cy="36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1412776"/>
            <a:ext cx="52383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Точка касания M окружностей делит AC пополам. Лучи AQ и  AO — биссектрисы смежных углов, значит, угол OAQ прямой</a:t>
            </a:r>
            <a:r>
              <a:rPr lang="ru-RU" dirty="0">
                <a:solidFill>
                  <a:prstClr val="black"/>
                </a:solidFill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93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105025"/>
            <a:ext cx="6096000" cy="36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14400" y="254000"/>
            <a:ext cx="7010400" cy="18034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noFill/>
              </a:rPr>
              <a:t> </a:t>
            </a:r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46278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79712" y="1916832"/>
            <a:ext cx="6096000" cy="36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87624" y="1700808"/>
                <a:ext cx="5387208" cy="1203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60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3600" b="0" i="1" smtClean="0">
                                  <a:latin typeface="Cambria Math"/>
                                </a:rPr>
                                <m:t>6</m:t>
                              </m:r>
                            </m:e>
                            <m:sup>
                              <m:r>
                                <a:rPr lang="ru-RU" sz="36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3600" b="0" i="1" smtClean="0">
                              <a:latin typeface="Cambria Math"/>
                            </a:rPr>
                            <m:t>8</m:t>
                          </m:r>
                        </m:den>
                      </m:f>
                      <m:r>
                        <a:rPr lang="ru-RU" sz="360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3600" b="0" i="1" smtClean="0">
                          <a:latin typeface="Cambria Math"/>
                          <a:ea typeface="Cambria Math"/>
                        </a:rPr>
                        <m:t>4,5   Ответ:4,5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700808"/>
                <a:ext cx="5387208" cy="120391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4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</a:rPr>
              <a:t>Ключевая задача.</a:t>
            </a:r>
            <a:endParaRPr lang="ru-RU" sz="3600" b="1" dirty="0">
              <a:solidFill>
                <a:srgbClr val="FF3300"/>
              </a:solidFill>
            </a:endParaRPr>
          </a:p>
        </p:txBody>
      </p:sp>
      <p:sp>
        <p:nvSpPr>
          <p:cNvPr id="237571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876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dirty="0">
                <a:cs typeface="Times New Roman" pitchFamily="18" charset="0"/>
              </a:rPr>
              <a:t>Докажите, что медиана разбивает треугольник на два равновеликих треугольника.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76200" y="4800600"/>
            <a:ext cx="8915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srgbClr val="FF3300"/>
                </a:solidFill>
              </a:rPr>
              <a:t>Доказательство: </a:t>
            </a:r>
            <a:r>
              <a:rPr lang="ru-RU" sz="2800" dirty="0">
                <a:cs typeface="Times New Roman" pitchFamily="18" charset="0"/>
              </a:rPr>
              <a:t>Пусть </a:t>
            </a:r>
            <a:r>
              <a:rPr lang="en-US" sz="2800" i="1" dirty="0">
                <a:cs typeface="Times New Roman" pitchFamily="18" charset="0"/>
              </a:rPr>
              <a:t>CM</a:t>
            </a:r>
            <a:r>
              <a:rPr lang="ru-RU" sz="2800" dirty="0">
                <a:cs typeface="Times New Roman" pitchFamily="18" charset="0"/>
              </a:rPr>
              <a:t> – медиана треугольника </a:t>
            </a:r>
            <a:r>
              <a:rPr lang="en-US" sz="2800" i="1" dirty="0">
                <a:cs typeface="Times New Roman" pitchFamily="18" charset="0"/>
              </a:rPr>
              <a:t>ABC</a:t>
            </a:r>
            <a:r>
              <a:rPr lang="ru-RU" sz="2800" dirty="0">
                <a:cs typeface="Times New Roman" pitchFamily="18" charset="0"/>
              </a:rPr>
              <a:t>. Треугольники </a:t>
            </a:r>
            <a:r>
              <a:rPr lang="en-US" sz="2800" i="1" dirty="0">
                <a:cs typeface="Times New Roman" pitchFamily="18" charset="0"/>
              </a:rPr>
              <a:t>AMC </a:t>
            </a:r>
            <a:r>
              <a:rPr lang="ru-RU" sz="2800" dirty="0">
                <a:cs typeface="Times New Roman" pitchFamily="18" charset="0"/>
              </a:rPr>
              <a:t>и </a:t>
            </a:r>
            <a:r>
              <a:rPr lang="en-US" sz="2800" i="1" dirty="0">
                <a:cs typeface="Times New Roman" pitchFamily="18" charset="0"/>
              </a:rPr>
              <a:t>BMC</a:t>
            </a:r>
            <a:r>
              <a:rPr lang="ru-RU" sz="2800" dirty="0">
                <a:cs typeface="Times New Roman" pitchFamily="18" charset="0"/>
              </a:rPr>
              <a:t> имеют равные </a:t>
            </a:r>
            <a:r>
              <a:rPr lang="ru-RU" sz="2800" dirty="0" smtClean="0">
                <a:cs typeface="Times New Roman" pitchFamily="18" charset="0"/>
              </a:rPr>
              <a:t>основания </a:t>
            </a:r>
            <a:r>
              <a:rPr lang="en-US" sz="2800" i="1" dirty="0">
                <a:cs typeface="Times New Roman" pitchFamily="18" charset="0"/>
              </a:rPr>
              <a:t>AM</a:t>
            </a:r>
            <a:r>
              <a:rPr lang="ru-RU" sz="2800" i="1" dirty="0">
                <a:cs typeface="Times New Roman" pitchFamily="18" charset="0"/>
              </a:rPr>
              <a:t> = </a:t>
            </a:r>
            <a:r>
              <a:rPr lang="en-US" sz="2800" i="1" dirty="0">
                <a:cs typeface="Times New Roman" pitchFamily="18" charset="0"/>
              </a:rPr>
              <a:t>BM</a:t>
            </a:r>
            <a:r>
              <a:rPr lang="ru-RU" sz="2800" dirty="0">
                <a:cs typeface="Times New Roman" pitchFamily="18" charset="0"/>
              </a:rPr>
              <a:t> и общую высоту </a:t>
            </a:r>
            <a:r>
              <a:rPr lang="en-US" sz="2800" i="1" dirty="0">
                <a:cs typeface="Times New Roman" pitchFamily="18" charset="0"/>
              </a:rPr>
              <a:t>CH</a:t>
            </a:r>
            <a:r>
              <a:rPr lang="ru-RU" sz="2800" dirty="0">
                <a:cs typeface="Times New Roman" pitchFamily="18" charset="0"/>
              </a:rPr>
              <a:t>. Следовательно, их площади равны и треугольники равновелики.</a:t>
            </a:r>
          </a:p>
        </p:txBody>
      </p:sp>
      <p:pic>
        <p:nvPicPr>
          <p:cNvPr id="2375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1600200"/>
            <a:ext cx="3814763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6933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7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2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04435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</a:rPr>
              <a:t>№ </a:t>
            </a:r>
            <a:r>
              <a:rPr lang="ru-RU" sz="3600" dirty="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467544" y="1412776"/>
            <a:ext cx="82089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dirty="0"/>
              <a:t>Точка </a:t>
            </a:r>
            <a:r>
              <a:rPr lang="en-US" sz="3200" i="1" dirty="0"/>
              <a:t>D </a:t>
            </a:r>
            <a:r>
              <a:rPr lang="ru-RU" sz="3200" dirty="0"/>
              <a:t>делит сторону </a:t>
            </a:r>
            <a:r>
              <a:rPr lang="en-US" sz="3200" i="1" dirty="0"/>
              <a:t>AB </a:t>
            </a:r>
            <a:r>
              <a:rPr lang="ru-RU" sz="3200" dirty="0"/>
              <a:t>треугольника </a:t>
            </a:r>
            <a:r>
              <a:rPr lang="en-US" sz="3200" i="1" dirty="0"/>
              <a:t>ABC </a:t>
            </a:r>
            <a:r>
              <a:rPr lang="ru-RU" sz="3200" dirty="0"/>
              <a:t>в отношении 2:3</a:t>
            </a:r>
            <a:r>
              <a:rPr lang="en-US" sz="3200" dirty="0"/>
              <a:t>.</a:t>
            </a:r>
            <a:r>
              <a:rPr lang="en-US" sz="3200" i="1" dirty="0"/>
              <a:t> </a:t>
            </a:r>
            <a:r>
              <a:rPr lang="ru-RU" sz="3200" dirty="0"/>
              <a:t>Найдите площадь треугольника </a:t>
            </a:r>
            <a:r>
              <a:rPr lang="en-US" sz="3200" i="1" dirty="0"/>
              <a:t>ACD</a:t>
            </a:r>
            <a:r>
              <a:rPr lang="ru-RU" sz="3200" dirty="0"/>
              <a:t>, если площадь треугольника </a:t>
            </a:r>
            <a:r>
              <a:rPr lang="en-US" sz="3200" i="1" dirty="0"/>
              <a:t>ABC </a:t>
            </a:r>
            <a:r>
              <a:rPr lang="ru-RU" sz="3200" dirty="0"/>
              <a:t>равна 10.</a:t>
            </a:r>
            <a:endParaRPr lang="en-US" sz="3200" dirty="0"/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381000" y="5733256"/>
            <a:ext cx="861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3300"/>
                </a:solidFill>
              </a:rPr>
              <a:t>Ответ:</a:t>
            </a:r>
            <a:r>
              <a:rPr lang="ru-RU" sz="3200" dirty="0">
                <a:solidFill>
                  <a:schemeClr val="accent1"/>
                </a:solidFill>
              </a:rPr>
              <a:t> </a:t>
            </a:r>
            <a:r>
              <a:rPr lang="ru-RU" sz="3200" dirty="0"/>
              <a:t>4</a:t>
            </a:r>
            <a:r>
              <a:rPr lang="ru-RU" sz="3200" dirty="0">
                <a:cs typeface="Times New Roman" pitchFamily="18" charset="0"/>
              </a:rPr>
              <a:t>. </a:t>
            </a:r>
          </a:p>
        </p:txBody>
      </p:sp>
      <p:pic>
        <p:nvPicPr>
          <p:cNvPr id="1966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73016"/>
            <a:ext cx="280122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5157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11247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</a:rPr>
              <a:t>№ </a:t>
            </a:r>
            <a:r>
              <a:rPr lang="ru-RU" sz="3600" dirty="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217091" name="Text Box 3"/>
          <p:cNvSpPr txBox="1">
            <a:spLocks noChangeArrowheads="1"/>
          </p:cNvSpPr>
          <p:nvPr/>
        </p:nvSpPr>
        <p:spPr bwMode="auto">
          <a:xfrm>
            <a:off x="611560" y="1196752"/>
            <a:ext cx="813690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dirty="0"/>
              <a:t>Медианы треугольника </a:t>
            </a:r>
            <a:r>
              <a:rPr lang="en-US" sz="3200" i="1" dirty="0">
                <a:cs typeface="Times New Roman" pitchFamily="18" charset="0"/>
              </a:rPr>
              <a:t>ABC </a:t>
            </a:r>
            <a:r>
              <a:rPr lang="ru-RU" sz="3200" dirty="0">
                <a:cs typeface="Times New Roman" pitchFamily="18" charset="0"/>
              </a:rPr>
              <a:t>п</a:t>
            </a:r>
            <a:r>
              <a:rPr lang="ru-RU" sz="3200" dirty="0"/>
              <a:t>ересекаются в точке </a:t>
            </a:r>
            <a:r>
              <a:rPr lang="en-US" sz="3200" i="1" dirty="0"/>
              <a:t>M</a:t>
            </a:r>
            <a:r>
              <a:rPr lang="en-US" sz="3200" dirty="0"/>
              <a:t>.</a:t>
            </a:r>
            <a:r>
              <a:rPr lang="en-US" sz="3200" i="1" dirty="0"/>
              <a:t> </a:t>
            </a:r>
            <a:r>
              <a:rPr lang="ru-RU" sz="3200" dirty="0">
                <a:cs typeface="Times New Roman" pitchFamily="18" charset="0"/>
              </a:rPr>
              <a:t>Какую часть площади данного треугольника составляет площадь треугольника</a:t>
            </a:r>
            <a:r>
              <a:rPr lang="en-US" sz="3200" dirty="0">
                <a:cs typeface="Times New Roman" pitchFamily="18" charset="0"/>
              </a:rPr>
              <a:t> </a:t>
            </a:r>
            <a:r>
              <a:rPr lang="en-US" sz="3200" i="1" dirty="0"/>
              <a:t>ABM</a:t>
            </a:r>
            <a:r>
              <a:rPr lang="ru-RU" sz="3200" dirty="0">
                <a:cs typeface="Times New Roman" pitchFamily="18" charset="0"/>
              </a:rPr>
              <a:t>?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217092" name="Text Box 4"/>
          <p:cNvSpPr txBox="1">
            <a:spLocks noChangeArrowheads="1"/>
          </p:cNvSpPr>
          <p:nvPr/>
        </p:nvSpPr>
        <p:spPr bwMode="auto">
          <a:xfrm>
            <a:off x="381000" y="5949280"/>
            <a:ext cx="861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3300"/>
                </a:solidFill>
              </a:rPr>
              <a:t>Ответ:</a:t>
            </a:r>
            <a:r>
              <a:rPr lang="ru-RU" sz="3200" dirty="0">
                <a:solidFill>
                  <a:schemeClr val="accent1"/>
                </a:solidFill>
              </a:rPr>
              <a:t> </a:t>
            </a:r>
            <a:r>
              <a:rPr lang="ru-RU" sz="3200" dirty="0" smtClean="0"/>
              <a:t>         </a:t>
            </a:r>
            <a:r>
              <a:rPr lang="ru-RU" sz="3200" dirty="0" smtClean="0">
                <a:cs typeface="Times New Roman" pitchFamily="18" charset="0"/>
              </a:rPr>
              <a:t>. </a:t>
            </a:r>
            <a:endParaRPr lang="ru-RU" sz="3200" dirty="0">
              <a:cs typeface="Times New Roman" pitchFamily="18" charset="0"/>
            </a:endParaRPr>
          </a:p>
        </p:txBody>
      </p:sp>
      <p:pic>
        <p:nvPicPr>
          <p:cNvPr id="2170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573016"/>
            <a:ext cx="3258268" cy="255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1907704" y="5705872"/>
          <a:ext cx="57606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5" imgW="139680" imgH="393480" progId="Equation.3">
                  <p:embed/>
                </p:oleObj>
              </mc:Choice>
              <mc:Fallback>
                <p:oleObj name="Формула" r:id="rId5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5705872"/>
                        <a:ext cx="576064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755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2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163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</a:rPr>
              <a:t>№  </a:t>
            </a:r>
            <a:r>
              <a:rPr lang="ru-RU" sz="3600" dirty="0">
                <a:solidFill>
                  <a:srgbClr val="FF3300"/>
                </a:solidFill>
              </a:rPr>
              <a:t>6</a:t>
            </a:r>
          </a:p>
        </p:txBody>
      </p:sp>
      <p:sp>
        <p:nvSpPr>
          <p:cNvPr id="219139" name="Text Box 3"/>
          <p:cNvSpPr txBox="1">
            <a:spLocks noChangeArrowheads="1"/>
          </p:cNvSpPr>
          <p:nvPr/>
        </p:nvSpPr>
        <p:spPr bwMode="auto">
          <a:xfrm>
            <a:off x="467544" y="1412776"/>
            <a:ext cx="82809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200" dirty="0"/>
              <a:t>Точки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dirty="0"/>
              <a:t> </a:t>
            </a:r>
            <a:r>
              <a:rPr lang="ru-RU" sz="3200" dirty="0"/>
              <a:t>и </a:t>
            </a:r>
            <a:r>
              <a:rPr lang="en-US" sz="3200" i="1" dirty="0"/>
              <a:t>B</a:t>
            </a:r>
            <a:r>
              <a:rPr lang="en-US" sz="3200" baseline="-25000" dirty="0"/>
              <a:t>1</a:t>
            </a:r>
            <a:r>
              <a:rPr lang="en-US" sz="3200" dirty="0"/>
              <a:t> </a:t>
            </a:r>
            <a:r>
              <a:rPr lang="ru-RU" sz="3200" dirty="0"/>
              <a:t>делят стороны </a:t>
            </a:r>
            <a:r>
              <a:rPr lang="en-US" sz="3200" i="1" dirty="0"/>
              <a:t>BC </a:t>
            </a:r>
            <a:r>
              <a:rPr lang="ru-RU" sz="3200" dirty="0"/>
              <a:t>и </a:t>
            </a:r>
            <a:r>
              <a:rPr lang="en-US" sz="3200" i="1" dirty="0"/>
              <a:t>AC </a:t>
            </a:r>
            <a:r>
              <a:rPr lang="ru-RU" sz="3200" dirty="0"/>
              <a:t>треугольника </a:t>
            </a:r>
            <a:r>
              <a:rPr lang="en-US" sz="3200" i="1" dirty="0"/>
              <a:t>ABC </a:t>
            </a:r>
            <a:r>
              <a:rPr lang="ru-RU" sz="3200" dirty="0"/>
              <a:t>в отношениях соответственно 3:2 и 2:1. Найдите площадь треугольника </a:t>
            </a:r>
            <a:r>
              <a:rPr lang="en-US" sz="3200" i="1" dirty="0"/>
              <a:t>A</a:t>
            </a:r>
            <a:r>
              <a:rPr lang="en-US" sz="3200" baseline="-25000" dirty="0"/>
              <a:t>1</a:t>
            </a:r>
            <a:r>
              <a:rPr lang="en-US" sz="3200" i="1" dirty="0"/>
              <a:t>B</a:t>
            </a:r>
            <a:r>
              <a:rPr lang="en-US" sz="3200" baseline="-25000" dirty="0"/>
              <a:t>1</a:t>
            </a:r>
            <a:r>
              <a:rPr lang="en-US" sz="3200" i="1" dirty="0"/>
              <a:t>C</a:t>
            </a:r>
            <a:r>
              <a:rPr lang="ru-RU" sz="3200" dirty="0"/>
              <a:t>, если площадь треугольника </a:t>
            </a:r>
            <a:r>
              <a:rPr lang="en-US" sz="3200" i="1" dirty="0"/>
              <a:t>ABC </a:t>
            </a:r>
            <a:r>
              <a:rPr lang="ru-RU" sz="3200" dirty="0"/>
              <a:t>равна 15.</a:t>
            </a:r>
            <a:endParaRPr lang="en-US" sz="3200" dirty="0">
              <a:cs typeface="Times New Roman" pitchFamily="18" charset="0"/>
            </a:endParaRPr>
          </a:p>
        </p:txBody>
      </p:sp>
      <p:sp>
        <p:nvSpPr>
          <p:cNvPr id="219140" name="Text Box 4"/>
          <p:cNvSpPr txBox="1">
            <a:spLocks noChangeArrowheads="1"/>
          </p:cNvSpPr>
          <p:nvPr/>
        </p:nvSpPr>
        <p:spPr bwMode="auto">
          <a:xfrm>
            <a:off x="381000" y="6093296"/>
            <a:ext cx="8610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rgbClr val="FF3300"/>
                </a:solidFill>
              </a:rPr>
              <a:t>Ответ:</a:t>
            </a:r>
            <a:r>
              <a:rPr lang="ru-RU" sz="3200" dirty="0">
                <a:solidFill>
                  <a:schemeClr val="accent1"/>
                </a:solidFill>
              </a:rPr>
              <a:t> </a:t>
            </a:r>
            <a:r>
              <a:rPr lang="ru-RU" sz="3200" dirty="0"/>
              <a:t>2</a:t>
            </a:r>
            <a:r>
              <a:rPr lang="ru-RU" sz="3200" dirty="0">
                <a:cs typeface="Times New Roman" pitchFamily="18" charset="0"/>
              </a:rPr>
              <a:t>. </a:t>
            </a:r>
          </a:p>
        </p:txBody>
      </p:sp>
      <p:pic>
        <p:nvPicPr>
          <p:cNvPr id="2191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005064"/>
            <a:ext cx="3129621" cy="2522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5413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47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</a:rPr>
              <a:t>№  </a:t>
            </a:r>
            <a:r>
              <a:rPr lang="ru-RU" sz="3600" b="1" dirty="0">
                <a:solidFill>
                  <a:srgbClr val="FF3300"/>
                </a:solidFill>
              </a:rPr>
              <a:t>7</a:t>
            </a:r>
          </a:p>
        </p:txBody>
      </p:sp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228600" y="609600"/>
            <a:ext cx="8763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/>
              <a:t>Точки </a:t>
            </a:r>
            <a:r>
              <a:rPr lang="en-US" sz="2800" i="1" dirty="0"/>
              <a:t>A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и </a:t>
            </a:r>
            <a:r>
              <a:rPr lang="en-US" sz="2800" i="1" dirty="0"/>
              <a:t>B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делят стороны </a:t>
            </a:r>
            <a:r>
              <a:rPr lang="en-US" sz="2800" i="1" dirty="0"/>
              <a:t>BC </a:t>
            </a:r>
            <a:r>
              <a:rPr lang="ru-RU" sz="2800" dirty="0"/>
              <a:t>и </a:t>
            </a:r>
            <a:r>
              <a:rPr lang="en-US" sz="2800" i="1" dirty="0"/>
              <a:t>AC </a:t>
            </a:r>
            <a:r>
              <a:rPr lang="ru-RU" sz="2800" dirty="0"/>
              <a:t>треугольника </a:t>
            </a:r>
            <a:r>
              <a:rPr lang="en-US" sz="2800" i="1" dirty="0"/>
              <a:t>ABC </a:t>
            </a:r>
            <a:r>
              <a:rPr lang="ru-RU" sz="2800" dirty="0"/>
              <a:t>в отношениях соответственно 1:2 и 2:3. Отрезки </a:t>
            </a:r>
            <a:r>
              <a:rPr lang="en-US" sz="2800" i="1" dirty="0"/>
              <a:t>AA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и </a:t>
            </a:r>
            <a:r>
              <a:rPr lang="en-US" sz="2800" i="1" dirty="0"/>
              <a:t>BB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пересекаются в точке </a:t>
            </a:r>
            <a:r>
              <a:rPr lang="en-US" sz="2800" i="1" dirty="0"/>
              <a:t>M</a:t>
            </a:r>
            <a:r>
              <a:rPr lang="ru-RU" sz="2800" dirty="0"/>
              <a:t>.</a:t>
            </a:r>
            <a:r>
              <a:rPr lang="en-US" sz="2800" i="1" dirty="0"/>
              <a:t> </a:t>
            </a:r>
            <a:r>
              <a:rPr lang="ru-RU" sz="2800" dirty="0"/>
              <a:t>Найдите площадь треугольника </a:t>
            </a:r>
            <a:r>
              <a:rPr lang="en-US" sz="2800" i="1" dirty="0"/>
              <a:t>ABM</a:t>
            </a:r>
            <a:r>
              <a:rPr lang="ru-RU" sz="2800" dirty="0"/>
              <a:t>, ес</a:t>
            </a:r>
            <a:r>
              <a:rPr lang="ru-RU" sz="3200" dirty="0"/>
              <a:t>ли площадь треугольника </a:t>
            </a:r>
            <a:r>
              <a:rPr lang="en-US" sz="3200" i="1" dirty="0"/>
              <a:t>ABC </a:t>
            </a:r>
            <a:r>
              <a:rPr lang="ru-RU" sz="3200" dirty="0"/>
              <a:t>равна </a:t>
            </a:r>
            <a:r>
              <a:rPr lang="ru-RU" sz="3200" dirty="0" smtClean="0"/>
              <a:t>18.</a:t>
            </a:r>
            <a:endParaRPr lang="en-US" sz="3200" dirty="0"/>
          </a:p>
        </p:txBody>
      </p:sp>
      <p:pic>
        <p:nvPicPr>
          <p:cNvPr id="2232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76600"/>
            <a:ext cx="267176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3200400"/>
            <a:ext cx="8839200" cy="2554288"/>
            <a:chOff x="192" y="2016"/>
            <a:chExt cx="5568" cy="1609"/>
          </a:xfrm>
        </p:grpSpPr>
        <p:sp>
          <p:nvSpPr>
            <p:cNvPr id="223236" name="Text Box 4"/>
            <p:cNvSpPr txBox="1">
              <a:spLocks noChangeArrowheads="1"/>
            </p:cNvSpPr>
            <p:nvPr/>
          </p:nvSpPr>
          <p:spPr bwMode="auto">
            <a:xfrm>
              <a:off x="1968" y="2016"/>
              <a:ext cx="3792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 dirty="0">
                  <a:solidFill>
                    <a:srgbClr val="FF3300"/>
                  </a:solidFill>
                </a:rPr>
                <a:t>Решение.</a:t>
              </a:r>
              <a:r>
                <a:rPr lang="ru-RU" sz="3200" dirty="0">
                  <a:solidFill>
                    <a:schemeClr val="accent1"/>
                  </a:solidFill>
                </a:rPr>
                <a:t> </a:t>
              </a:r>
              <a:r>
                <a:rPr lang="ru-RU" sz="3200" dirty="0"/>
                <a:t>Через точку </a:t>
              </a:r>
              <a:r>
                <a:rPr lang="en-US" sz="3200" i="1" dirty="0"/>
                <a:t>A</a:t>
              </a:r>
              <a:r>
                <a:rPr lang="en-US" sz="3200" baseline="-25000" dirty="0"/>
                <a:t>1</a:t>
              </a:r>
              <a:r>
                <a:rPr lang="ru-RU" sz="3200" dirty="0">
                  <a:cs typeface="Times New Roman" pitchFamily="18" charset="0"/>
                </a:rPr>
                <a:t> </a:t>
              </a:r>
              <a:r>
                <a:rPr lang="ru-RU" sz="3200" dirty="0"/>
                <a:t>проведем отрезок </a:t>
              </a:r>
              <a:r>
                <a:rPr lang="en-US" sz="3200" i="1" dirty="0"/>
                <a:t>A</a:t>
              </a:r>
              <a:r>
                <a:rPr lang="en-US" sz="3200" baseline="-25000" dirty="0"/>
                <a:t>1</a:t>
              </a:r>
              <a:r>
                <a:rPr lang="en-US" sz="3200" i="1" dirty="0"/>
                <a:t>D</a:t>
              </a:r>
              <a:r>
                <a:rPr lang="ru-RU" sz="3200" dirty="0"/>
                <a:t>, параллельный прямой </a:t>
              </a:r>
              <a:r>
                <a:rPr lang="en-US" sz="3200" i="1" dirty="0"/>
                <a:t>BB</a:t>
              </a:r>
              <a:r>
                <a:rPr lang="en-US" sz="3200" baseline="-25000" dirty="0"/>
                <a:t>1</a:t>
              </a:r>
              <a:r>
                <a:rPr lang="en-US" sz="3200" dirty="0"/>
                <a:t>. </a:t>
              </a:r>
              <a:r>
                <a:rPr lang="ru-RU" sz="3200" dirty="0"/>
                <a:t>Тогда </a:t>
              </a:r>
              <a:r>
                <a:rPr lang="en-US" sz="3200" i="1" dirty="0"/>
                <a:t>B</a:t>
              </a:r>
              <a:r>
                <a:rPr lang="en-US" sz="3200" baseline="-25000" dirty="0"/>
                <a:t>1</a:t>
              </a:r>
              <a:r>
                <a:rPr lang="en-US" sz="3200" i="1" dirty="0"/>
                <a:t>D</a:t>
              </a:r>
              <a:r>
                <a:rPr lang="en-US" sz="3200" dirty="0"/>
                <a:t>:</a:t>
              </a:r>
              <a:r>
                <a:rPr lang="en-US" sz="3200" i="1" dirty="0"/>
                <a:t>DC</a:t>
              </a:r>
              <a:r>
                <a:rPr lang="en-US" sz="3200" dirty="0"/>
                <a:t> = 1:2, </a:t>
              </a:r>
              <a:r>
                <a:rPr lang="ru-RU" sz="3200" dirty="0"/>
                <a:t>следовательно, </a:t>
              </a:r>
              <a:r>
                <a:rPr lang="en-US" sz="3200" i="1" dirty="0"/>
                <a:t>AM</a:t>
              </a:r>
              <a:r>
                <a:rPr lang="en-US" sz="3200" dirty="0"/>
                <a:t>:</a:t>
              </a:r>
              <a:r>
                <a:rPr lang="en-US" sz="3200" i="1" dirty="0"/>
                <a:t>MA</a:t>
              </a:r>
              <a:r>
                <a:rPr lang="en-US" sz="3200" baseline="-25000" dirty="0"/>
                <a:t>1</a:t>
              </a:r>
              <a:r>
                <a:rPr lang="en-US" sz="3200" dirty="0"/>
                <a:t> = 2:1. </a:t>
              </a:r>
              <a:endParaRPr lang="ru-RU" sz="3200" i="1" dirty="0"/>
            </a:p>
          </p:txBody>
        </p:sp>
        <p:pic>
          <p:nvPicPr>
            <p:cNvPr id="223239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2064"/>
              <a:ext cx="1683" cy="1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0" y="5638800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Площадь треугольника </a:t>
            </a:r>
            <a:r>
              <a:rPr lang="en-US" sz="3200" i="1"/>
              <a:t>ABA</a:t>
            </a:r>
            <a:r>
              <a:rPr lang="en-US" sz="3200" baseline="-25000"/>
              <a:t>1</a:t>
            </a:r>
            <a:r>
              <a:rPr lang="en-US" sz="3200"/>
              <a:t> </a:t>
            </a:r>
            <a:r>
              <a:rPr lang="ru-RU" sz="3200"/>
              <a:t>равна 6. Искомая площадь треугольника </a:t>
            </a:r>
            <a:r>
              <a:rPr lang="en-US" sz="3200" i="1"/>
              <a:t>ABM </a:t>
            </a:r>
            <a:r>
              <a:rPr lang="ru-RU" sz="3200"/>
              <a:t>равна 4.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8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4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87085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3867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163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3300"/>
                </a:solidFill>
              </a:rPr>
              <a:t>№ </a:t>
            </a:r>
            <a:r>
              <a:rPr lang="ru-RU" sz="3600" dirty="0">
                <a:solidFill>
                  <a:srgbClr val="FF3300"/>
                </a:solidFill>
              </a:rPr>
              <a:t>8</a:t>
            </a:r>
          </a:p>
        </p:txBody>
      </p:sp>
      <p:sp>
        <p:nvSpPr>
          <p:cNvPr id="198659" name="Text Box 3"/>
          <p:cNvSpPr txBox="1">
            <a:spLocks noChangeArrowheads="1"/>
          </p:cNvSpPr>
          <p:nvPr/>
        </p:nvSpPr>
        <p:spPr bwMode="auto">
          <a:xfrm>
            <a:off x="228600" y="1340768"/>
            <a:ext cx="8763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/>
              <a:t>В прямоугольном треугольнике </a:t>
            </a:r>
            <a:r>
              <a:rPr lang="en-US" sz="2800" i="1" dirty="0"/>
              <a:t>ABC </a:t>
            </a:r>
            <a:r>
              <a:rPr lang="ru-RU" sz="2800" dirty="0"/>
              <a:t>катеты </a:t>
            </a:r>
            <a:r>
              <a:rPr lang="en-US" sz="2800" i="1" dirty="0"/>
              <a:t>AC </a:t>
            </a:r>
            <a:r>
              <a:rPr lang="ru-RU" sz="2800" dirty="0"/>
              <a:t>и </a:t>
            </a:r>
            <a:r>
              <a:rPr lang="en-US" sz="2800" i="1" dirty="0"/>
              <a:t>BC </a:t>
            </a:r>
            <a:r>
              <a:rPr lang="ru-RU" sz="2800" dirty="0"/>
              <a:t>равны соответственно 4 и 3, </a:t>
            </a:r>
            <a:r>
              <a:rPr lang="en-US" sz="2800" i="1" dirty="0"/>
              <a:t>CD </a:t>
            </a:r>
            <a:r>
              <a:rPr lang="ru-RU" sz="2800" dirty="0"/>
              <a:t>– биссектриса. Найдите площадь </a:t>
            </a:r>
            <a:r>
              <a:rPr lang="ru-RU" sz="2800" dirty="0">
                <a:cs typeface="Times New Roman" pitchFamily="18" charset="0"/>
              </a:rPr>
              <a:t>треугольника </a:t>
            </a:r>
            <a:r>
              <a:rPr lang="en-US" sz="2800" i="1" dirty="0"/>
              <a:t>A</a:t>
            </a:r>
            <a:r>
              <a:rPr lang="ru-RU" sz="2800" i="1" dirty="0"/>
              <a:t>С</a:t>
            </a:r>
            <a:r>
              <a:rPr lang="en-US" sz="2800" i="1" dirty="0"/>
              <a:t>D</a:t>
            </a:r>
            <a:r>
              <a:rPr lang="en-US" sz="2800" dirty="0"/>
              <a:t>.</a:t>
            </a:r>
            <a:endParaRPr lang="en-US" sz="2800" dirty="0">
              <a:cs typeface="Times New Roman" pitchFamily="18" charset="0"/>
            </a:endParaRPr>
          </a:p>
        </p:txBody>
      </p:sp>
      <p:sp>
        <p:nvSpPr>
          <p:cNvPr id="198660" name="Text Box 4"/>
          <p:cNvSpPr txBox="1">
            <a:spLocks noChangeArrowheads="1"/>
          </p:cNvSpPr>
          <p:nvPr/>
        </p:nvSpPr>
        <p:spPr bwMode="auto">
          <a:xfrm>
            <a:off x="3505200" y="2708920"/>
            <a:ext cx="5486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FF3300"/>
                </a:solidFill>
              </a:rPr>
              <a:t>Решение.</a:t>
            </a:r>
            <a:r>
              <a:rPr lang="ru-RU" sz="2800" dirty="0">
                <a:solidFill>
                  <a:schemeClr val="accent1"/>
                </a:solidFill>
              </a:rPr>
              <a:t> </a:t>
            </a:r>
            <a:r>
              <a:rPr lang="ru-RU" sz="2800" dirty="0"/>
              <a:t>Воспользуемся тем, что биссектриса треугольника делит его сторону на части, пропорциональные прилежащим к ней сторонам</a:t>
            </a:r>
            <a:r>
              <a:rPr lang="ru-RU" sz="2800" dirty="0">
                <a:cs typeface="Times New Roman" pitchFamily="18" charset="0"/>
              </a:rPr>
              <a:t>. </a:t>
            </a:r>
          </a:p>
        </p:txBody>
      </p:sp>
      <p:pic>
        <p:nvPicPr>
          <p:cNvPr id="1986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924944"/>
            <a:ext cx="2459038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4725144"/>
            <a:ext cx="9144000" cy="2142482"/>
            <a:chOff x="0" y="3399"/>
            <a:chExt cx="5760" cy="926"/>
          </a:xfrm>
        </p:grpSpPr>
        <p:sp>
          <p:nvSpPr>
            <p:cNvPr id="198662" name="Text Box 6"/>
            <p:cNvSpPr txBox="1">
              <a:spLocks noChangeArrowheads="1"/>
            </p:cNvSpPr>
            <p:nvPr/>
          </p:nvSpPr>
          <p:spPr bwMode="auto">
            <a:xfrm>
              <a:off x="0" y="3399"/>
              <a:ext cx="5760" cy="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/>
                <a:t>Отрезок </a:t>
              </a:r>
              <a:r>
                <a:rPr lang="en-US" sz="2800" i="1" dirty="0"/>
                <a:t>AD </a:t>
              </a:r>
              <a:r>
                <a:rPr lang="ru-RU" sz="2800" dirty="0"/>
                <a:t>составляет четыре седьмых отрезка </a:t>
              </a:r>
              <a:r>
                <a:rPr lang="en-US" sz="2800" i="1" dirty="0"/>
                <a:t>AB</a:t>
              </a:r>
              <a:r>
                <a:rPr lang="ru-RU" sz="2800" dirty="0"/>
                <a:t>, следовательно, площадь треугольника </a:t>
              </a:r>
              <a:r>
                <a:rPr lang="en-US" sz="2800" i="1" dirty="0"/>
                <a:t>ACD </a:t>
              </a:r>
              <a:r>
                <a:rPr lang="ru-RU" sz="2800" dirty="0"/>
                <a:t>равна четыре седьмых площади треугольника </a:t>
              </a:r>
              <a:r>
                <a:rPr lang="en-US" sz="2800" i="1" dirty="0"/>
                <a:t>ABC</a:t>
              </a:r>
              <a:r>
                <a:rPr lang="ru-RU" sz="2800" dirty="0"/>
                <a:t>, т.е. равна </a:t>
              </a:r>
              <a:endParaRPr lang="ru-RU" sz="2800" dirty="0">
                <a:cs typeface="Times New Roman" pitchFamily="18" charset="0"/>
              </a:endParaRPr>
            </a:p>
          </p:txBody>
        </p:sp>
        <p:graphicFrame>
          <p:nvGraphicFramePr>
            <p:cNvPr id="23961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4009437"/>
                </p:ext>
              </p:extLst>
            </p:nvPr>
          </p:nvGraphicFramePr>
          <p:xfrm>
            <a:off x="748" y="3916"/>
            <a:ext cx="273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Equation" r:id="rId5" imgW="304560" imgH="457200" progId="">
                    <p:embed/>
                  </p:oleObj>
                </mc:Choice>
                <mc:Fallback>
                  <p:oleObj name="Equation" r:id="rId5" imgW="304560" imgH="4572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8" y="3916"/>
                          <a:ext cx="273" cy="40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74605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8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152400"/>
            <a:ext cx="6406480" cy="8283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3300"/>
                </a:solidFill>
              </a:rPr>
              <a:t>№ </a:t>
            </a:r>
            <a:r>
              <a:rPr lang="ru-RU" sz="3600" dirty="0">
                <a:solidFill>
                  <a:srgbClr val="FF3300"/>
                </a:solidFill>
              </a:rPr>
              <a:t>9</a:t>
            </a:r>
          </a:p>
        </p:txBody>
      </p:sp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228600" y="980728"/>
            <a:ext cx="8763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/>
              <a:t>В треугольнике </a:t>
            </a:r>
            <a:r>
              <a:rPr lang="en-US" sz="2800" i="1" dirty="0"/>
              <a:t>ABC AC</a:t>
            </a:r>
            <a:r>
              <a:rPr lang="ru-RU" sz="2800" i="1" dirty="0"/>
              <a:t>=</a:t>
            </a:r>
            <a:r>
              <a:rPr lang="ru-RU" sz="2800" dirty="0"/>
              <a:t>6, </a:t>
            </a:r>
            <a:r>
              <a:rPr lang="en-US" sz="2800" i="1" dirty="0"/>
              <a:t>BC</a:t>
            </a:r>
            <a:r>
              <a:rPr lang="ru-RU" sz="2800" i="1" dirty="0"/>
              <a:t>=</a:t>
            </a:r>
            <a:r>
              <a:rPr lang="ru-RU" sz="2800" dirty="0"/>
              <a:t>4, угол </a:t>
            </a:r>
            <a:r>
              <a:rPr lang="en-US" sz="2800" i="1" dirty="0"/>
              <a:t>ACB </a:t>
            </a:r>
            <a:r>
              <a:rPr lang="ru-RU" sz="2800" dirty="0"/>
              <a:t>равен 30</a:t>
            </a:r>
            <a:r>
              <a:rPr lang="ru-RU" sz="2800" baseline="30000" dirty="0"/>
              <a:t>о</a:t>
            </a:r>
            <a:r>
              <a:rPr lang="ru-RU" sz="2800" dirty="0"/>
              <a:t>, </a:t>
            </a:r>
            <a:r>
              <a:rPr lang="en-US" sz="2800" i="1" dirty="0"/>
              <a:t>CD </a:t>
            </a:r>
            <a:r>
              <a:rPr lang="ru-RU" sz="2800" dirty="0"/>
              <a:t>– биссектриса. Найдите площадь </a:t>
            </a:r>
            <a:r>
              <a:rPr lang="ru-RU" sz="2800" dirty="0">
                <a:cs typeface="Times New Roman" pitchFamily="18" charset="0"/>
              </a:rPr>
              <a:t>треугольника </a:t>
            </a:r>
            <a:r>
              <a:rPr lang="en-US" sz="2800" i="1" dirty="0"/>
              <a:t>A</a:t>
            </a:r>
            <a:r>
              <a:rPr lang="ru-RU" sz="2800" i="1" dirty="0"/>
              <a:t>С</a:t>
            </a:r>
            <a:r>
              <a:rPr lang="en-US" sz="2800" i="1" dirty="0"/>
              <a:t>D</a:t>
            </a:r>
            <a:r>
              <a:rPr lang="en-US" sz="2800" dirty="0"/>
              <a:t>.</a:t>
            </a:r>
            <a:endParaRPr lang="en-US" sz="2800" dirty="0">
              <a:cs typeface="Times New Roman" pitchFamily="18" charset="0"/>
            </a:endParaRPr>
          </a:p>
        </p:txBody>
      </p:sp>
      <p:sp>
        <p:nvSpPr>
          <p:cNvPr id="227332" name="Text Box 4"/>
          <p:cNvSpPr txBox="1">
            <a:spLocks noChangeArrowheads="1"/>
          </p:cNvSpPr>
          <p:nvPr/>
        </p:nvSpPr>
        <p:spPr bwMode="auto">
          <a:xfrm>
            <a:off x="3505200" y="1981200"/>
            <a:ext cx="5486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FF3300"/>
                </a:solidFill>
              </a:rPr>
              <a:t>Решение.</a:t>
            </a:r>
            <a:r>
              <a:rPr lang="ru-RU" sz="2800">
                <a:solidFill>
                  <a:schemeClr val="accent1"/>
                </a:solidFill>
              </a:rPr>
              <a:t> </a:t>
            </a:r>
            <a:r>
              <a:rPr lang="ru-RU" sz="2800"/>
              <a:t>Воспользуемся тем, что биссектриса треугольника делит его сторону на части, пропорциональные прилежащим к ней сторонам</a:t>
            </a:r>
            <a:r>
              <a:rPr lang="ru-RU" sz="2800">
                <a:cs typeface="Times New Roman" pitchFamily="18" charset="0"/>
              </a:rPr>
              <a:t>. </a:t>
            </a:r>
          </a:p>
        </p:txBody>
      </p:sp>
      <p:sp>
        <p:nvSpPr>
          <p:cNvPr id="227335" name="Text Box 7"/>
          <p:cNvSpPr txBox="1">
            <a:spLocks noChangeArrowheads="1"/>
          </p:cNvSpPr>
          <p:nvPr/>
        </p:nvSpPr>
        <p:spPr bwMode="auto">
          <a:xfrm>
            <a:off x="323528" y="4343400"/>
            <a:ext cx="882047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Площадь треугольника </a:t>
            </a:r>
            <a:r>
              <a:rPr lang="en-US" sz="2800" i="1" dirty="0"/>
              <a:t>ABC </a:t>
            </a:r>
            <a:r>
              <a:rPr lang="ru-RU" sz="2800" dirty="0"/>
              <a:t>равна 6. Отрезок </a:t>
            </a:r>
            <a:r>
              <a:rPr lang="en-US" sz="2800" i="1" dirty="0"/>
              <a:t>AD </a:t>
            </a:r>
            <a:r>
              <a:rPr lang="ru-RU" sz="2800" dirty="0"/>
              <a:t>составляет шесть десятых отрезка </a:t>
            </a:r>
            <a:r>
              <a:rPr lang="en-US" sz="2800" i="1" dirty="0"/>
              <a:t>AB</a:t>
            </a:r>
            <a:r>
              <a:rPr lang="ru-RU" sz="2800" dirty="0"/>
              <a:t>, следовательно, площадь треугольника </a:t>
            </a:r>
            <a:r>
              <a:rPr lang="en-US" sz="2800" i="1" dirty="0"/>
              <a:t>ACD </a:t>
            </a:r>
            <a:r>
              <a:rPr lang="ru-RU" sz="2800" dirty="0"/>
              <a:t>равна 3,6.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2273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781" y="2236926"/>
            <a:ext cx="3149083" cy="2226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6604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7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2" grpId="0" autoUpdateAnimBg="0"/>
      <p:bldP spid="227335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3300"/>
                </a:solidFill>
              </a:rPr>
              <a:t>№ 10</a:t>
            </a:r>
            <a:endParaRPr lang="ru-RU" sz="3600" b="1" dirty="0">
              <a:solidFill>
                <a:srgbClr val="FF3300"/>
              </a:solidFill>
            </a:endParaRPr>
          </a:p>
        </p:txBody>
      </p:sp>
      <p:sp>
        <p:nvSpPr>
          <p:cNvPr id="229379" name="Text Box 3"/>
          <p:cNvSpPr txBox="1">
            <a:spLocks noChangeArrowheads="1"/>
          </p:cNvSpPr>
          <p:nvPr/>
        </p:nvSpPr>
        <p:spPr bwMode="auto">
          <a:xfrm>
            <a:off x="467544" y="609600"/>
            <a:ext cx="8352928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/>
              <a:t>В треугольнике </a:t>
            </a:r>
            <a:r>
              <a:rPr lang="en-US" sz="2800" i="1" dirty="0"/>
              <a:t>ABC AC</a:t>
            </a:r>
            <a:r>
              <a:rPr lang="ru-RU" sz="2800" i="1" dirty="0"/>
              <a:t>=</a:t>
            </a:r>
            <a:r>
              <a:rPr lang="en-US" sz="2800" i="1" dirty="0"/>
              <a:t>BC=</a:t>
            </a:r>
            <a:r>
              <a:rPr lang="en-US" sz="2800" dirty="0"/>
              <a:t>5</a:t>
            </a:r>
            <a:r>
              <a:rPr lang="ru-RU" sz="2800" dirty="0"/>
              <a:t>, </a:t>
            </a:r>
            <a:r>
              <a:rPr lang="en-US" sz="2800" i="1" dirty="0"/>
              <a:t>AB</a:t>
            </a:r>
            <a:r>
              <a:rPr lang="ru-RU" sz="2800" i="1" dirty="0"/>
              <a:t>=</a:t>
            </a:r>
            <a:r>
              <a:rPr lang="en-US" sz="2800" dirty="0"/>
              <a:t>6</a:t>
            </a:r>
            <a:r>
              <a:rPr lang="ru-RU" sz="2800" dirty="0"/>
              <a:t>, биссектрисы </a:t>
            </a:r>
            <a:r>
              <a:rPr lang="en-US" sz="2800" i="1" dirty="0"/>
              <a:t>AA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и </a:t>
            </a:r>
            <a:r>
              <a:rPr lang="en-US" sz="2800" i="1" dirty="0"/>
              <a:t>BB</a:t>
            </a:r>
            <a:r>
              <a:rPr lang="en-US" sz="2800" baseline="-25000" dirty="0"/>
              <a:t>1</a:t>
            </a:r>
            <a:r>
              <a:rPr lang="en-US" sz="2800" dirty="0"/>
              <a:t> </a:t>
            </a:r>
            <a:r>
              <a:rPr lang="ru-RU" sz="2800" dirty="0"/>
              <a:t>пересекаются в точке </a:t>
            </a:r>
            <a:r>
              <a:rPr lang="en-US" sz="2800" i="1" dirty="0"/>
              <a:t>D</a:t>
            </a:r>
            <a:r>
              <a:rPr lang="ru-RU" sz="2800" dirty="0"/>
              <a:t>. Найдите площадь </a:t>
            </a:r>
            <a:r>
              <a:rPr lang="ru-RU" sz="2800" dirty="0">
                <a:cs typeface="Times New Roman" pitchFamily="18" charset="0"/>
              </a:rPr>
              <a:t>треугольника </a:t>
            </a:r>
            <a:r>
              <a:rPr lang="en-US" sz="2800" i="1" dirty="0"/>
              <a:t>ABD</a:t>
            </a:r>
            <a:r>
              <a:rPr lang="en-US" sz="2800" dirty="0"/>
              <a:t>.</a:t>
            </a:r>
            <a:endParaRPr lang="en-US" sz="2800" dirty="0">
              <a:cs typeface="Times New Roman" pitchFamily="18" charset="0"/>
            </a:endParaRPr>
          </a:p>
        </p:txBody>
      </p:sp>
      <p:sp>
        <p:nvSpPr>
          <p:cNvPr id="229380" name="Text Box 4"/>
          <p:cNvSpPr txBox="1">
            <a:spLocks noChangeArrowheads="1"/>
          </p:cNvSpPr>
          <p:nvPr/>
        </p:nvSpPr>
        <p:spPr bwMode="auto">
          <a:xfrm>
            <a:off x="3505200" y="1981200"/>
            <a:ext cx="5486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FF3300"/>
                </a:solidFill>
              </a:rPr>
              <a:t>Решение.</a:t>
            </a:r>
            <a:r>
              <a:rPr lang="ru-RU" sz="2800">
                <a:solidFill>
                  <a:schemeClr val="accent1"/>
                </a:solidFill>
              </a:rPr>
              <a:t> </a:t>
            </a:r>
            <a:r>
              <a:rPr lang="ru-RU" sz="2800"/>
              <a:t>Воспользуемся тем, что биссектриса треугольника делит его сторону на части, пропорциональные прилежащим к ней сторонам</a:t>
            </a:r>
            <a:r>
              <a:rPr lang="ru-RU" sz="2800">
                <a:cs typeface="Times New Roman" pitchFamily="18" charset="0"/>
              </a:rPr>
              <a:t>. </a:t>
            </a:r>
          </a:p>
        </p:txBody>
      </p:sp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467544" y="4114800"/>
            <a:ext cx="8676456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Площадь треугольника </a:t>
            </a:r>
            <a:r>
              <a:rPr lang="en-US" sz="2800" i="1" dirty="0"/>
              <a:t>ABC </a:t>
            </a:r>
            <a:r>
              <a:rPr lang="ru-RU" sz="2800" dirty="0"/>
              <a:t>равна </a:t>
            </a:r>
            <a:r>
              <a:rPr lang="en-US" sz="2800" dirty="0"/>
              <a:t>12</a:t>
            </a:r>
            <a:r>
              <a:rPr lang="ru-RU" sz="2800" dirty="0"/>
              <a:t>. Отрезок </a:t>
            </a:r>
            <a:r>
              <a:rPr lang="en-US" sz="2800" i="1" dirty="0"/>
              <a:t>AB</a:t>
            </a:r>
            <a:r>
              <a:rPr lang="en-US" sz="2800" baseline="-25000" dirty="0"/>
              <a:t>1</a:t>
            </a:r>
            <a:r>
              <a:rPr lang="en-US" sz="2800" i="1" dirty="0"/>
              <a:t> </a:t>
            </a:r>
            <a:r>
              <a:rPr lang="ru-RU" sz="2800" dirty="0"/>
              <a:t>составляет </a:t>
            </a:r>
            <a:r>
              <a:rPr lang="en-US" sz="2800" dirty="0"/>
              <a:t>6/11</a:t>
            </a:r>
            <a:r>
              <a:rPr lang="ru-RU" sz="2800" dirty="0"/>
              <a:t> отрезка </a:t>
            </a:r>
            <a:r>
              <a:rPr lang="en-US" sz="2800" i="1" dirty="0"/>
              <a:t>AC</a:t>
            </a:r>
            <a:r>
              <a:rPr lang="ru-RU" sz="2800" dirty="0"/>
              <a:t>, следовательно, площадь треугольника </a:t>
            </a:r>
            <a:r>
              <a:rPr lang="en-US" sz="2800" i="1" dirty="0"/>
              <a:t>ABB</a:t>
            </a:r>
            <a:r>
              <a:rPr lang="en-US" sz="2800" baseline="-25000" dirty="0"/>
              <a:t>1</a:t>
            </a:r>
            <a:r>
              <a:rPr lang="en-US" sz="2800" i="1" dirty="0"/>
              <a:t> </a:t>
            </a:r>
            <a:r>
              <a:rPr lang="ru-RU" sz="2800" dirty="0"/>
              <a:t>равна </a:t>
            </a:r>
            <a:r>
              <a:rPr lang="en-US" sz="2800" dirty="0"/>
              <a:t>72/11</a:t>
            </a:r>
            <a:r>
              <a:rPr lang="ru-RU" sz="2800" dirty="0"/>
              <a:t>.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22938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2757488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57200" y="2286000"/>
            <a:ext cx="8686800" cy="4497388"/>
            <a:chOff x="288" y="1440"/>
            <a:chExt cx="5472" cy="2833"/>
          </a:xfrm>
        </p:grpSpPr>
        <p:sp>
          <p:nvSpPr>
            <p:cNvPr id="229385" name="Text Box 9"/>
            <p:cNvSpPr txBox="1">
              <a:spLocks noChangeArrowheads="1"/>
            </p:cNvSpPr>
            <p:nvPr/>
          </p:nvSpPr>
          <p:spPr bwMode="auto">
            <a:xfrm>
              <a:off x="295" y="3408"/>
              <a:ext cx="5465" cy="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dirty="0"/>
                <a:t>Проведем отрезок </a:t>
              </a:r>
              <a:r>
                <a:rPr lang="en-US" sz="2800" i="1" dirty="0"/>
                <a:t>B</a:t>
              </a:r>
              <a:r>
                <a:rPr lang="en-US" sz="2800" baseline="-25000" dirty="0"/>
                <a:t>1</a:t>
              </a:r>
              <a:r>
                <a:rPr lang="en-US" sz="2800" i="1" dirty="0"/>
                <a:t>E</a:t>
              </a:r>
              <a:r>
                <a:rPr lang="en-US" sz="2800" dirty="0"/>
                <a:t>, </a:t>
              </a:r>
              <a:r>
                <a:rPr lang="ru-RU" sz="2800" dirty="0"/>
                <a:t>параллельный прямой </a:t>
              </a:r>
              <a:r>
                <a:rPr lang="en-US" sz="2800" i="1" dirty="0"/>
                <a:t>AA</a:t>
              </a:r>
              <a:r>
                <a:rPr lang="en-US" sz="2800" baseline="-25000" dirty="0"/>
                <a:t>1</a:t>
              </a:r>
              <a:r>
                <a:rPr lang="ru-RU" sz="2800" dirty="0"/>
                <a:t>. Тогда </a:t>
              </a:r>
              <a:r>
                <a:rPr lang="en-US" sz="2800" i="1" dirty="0"/>
                <a:t> CE</a:t>
              </a:r>
              <a:r>
                <a:rPr lang="en-US" sz="2800" dirty="0"/>
                <a:t>:</a:t>
              </a:r>
              <a:r>
                <a:rPr lang="en-US" sz="2800" i="1" dirty="0"/>
                <a:t>EA</a:t>
              </a:r>
              <a:r>
                <a:rPr lang="en-US" sz="2800" baseline="-25000" dirty="0"/>
                <a:t>1</a:t>
              </a:r>
              <a:r>
                <a:rPr lang="en-US" sz="2800" dirty="0"/>
                <a:t> = 5:6, </a:t>
              </a:r>
              <a:r>
                <a:rPr lang="en-US" sz="2800" i="1" dirty="0"/>
                <a:t>EA</a:t>
              </a:r>
              <a:r>
                <a:rPr lang="en-US" sz="2800" baseline="-25000" dirty="0"/>
                <a:t>1</a:t>
              </a:r>
              <a:r>
                <a:rPr lang="en-US" sz="2800" dirty="0"/>
                <a:t>:</a:t>
              </a:r>
              <a:r>
                <a:rPr lang="en-US" sz="2800" i="1" dirty="0"/>
                <a:t>A</a:t>
              </a:r>
              <a:r>
                <a:rPr lang="en-US" sz="2800" baseline="-25000" dirty="0"/>
                <a:t>1</a:t>
              </a:r>
              <a:r>
                <a:rPr lang="en-US" sz="2800" i="1" dirty="0"/>
                <a:t>B =</a:t>
              </a:r>
              <a:r>
                <a:rPr lang="en-US" sz="2800" dirty="0"/>
                <a:t> 5:11.</a:t>
              </a:r>
              <a:r>
                <a:rPr lang="en-US" sz="2800" i="1" dirty="0"/>
                <a:t> </a:t>
              </a:r>
              <a:r>
                <a:rPr lang="ru-RU" sz="2800" dirty="0"/>
                <a:t>Площадь треугольника </a:t>
              </a:r>
              <a:r>
                <a:rPr lang="en-US" sz="2800" i="1" dirty="0"/>
                <a:t>ABD </a:t>
              </a:r>
              <a:r>
                <a:rPr lang="ru-RU" sz="2800" dirty="0"/>
                <a:t>равна </a:t>
              </a:r>
              <a:r>
                <a:rPr lang="en-US" sz="2800" dirty="0"/>
                <a:t>4,5.</a:t>
              </a:r>
              <a:endParaRPr lang="ru-RU" sz="2800" dirty="0">
                <a:cs typeface="Times New Roman" pitchFamily="18" charset="0"/>
              </a:endParaRPr>
            </a:p>
          </p:txBody>
        </p:sp>
        <p:pic>
          <p:nvPicPr>
            <p:cNvPr id="229386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" y="1440"/>
              <a:ext cx="1737" cy="1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147727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0" grpId="0" autoUpdateAnimBg="0"/>
      <p:bldP spid="229381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треугольнике АВС угол В равен 120 градусам, а длина стороны АВ на 5√3 меньше полупериметра треугольника. Найдите радиус окружности, касающейся стороны ВС и продолжений сторон АВ и ВС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7268" y="2043837"/>
            <a:ext cx="6552729" cy="5011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11560" y="4941168"/>
            <a:ext cx="770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4" y="2924944"/>
            <a:ext cx="428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 rot="10985471" flipV="1">
            <a:off x="5226647" y="2756155"/>
            <a:ext cx="418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40152" y="5238492"/>
            <a:ext cx="364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4221088"/>
            <a:ext cx="508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5607824"/>
            <a:ext cx="588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3789040"/>
            <a:ext cx="623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N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72479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треугольнике АВС угол В равен 120 градусам, а длина стороны АВ на 5√3 меньше полупериметра треугольника. Найдите радиус окружности, касающейся стороны ВС и продолжений сторон АВ и ВС.</a:t>
            </a:r>
            <a:endParaRPr lang="ru-RU" sz="2400" dirty="0"/>
          </a:p>
        </p:txBody>
      </p:sp>
      <p:pic>
        <p:nvPicPr>
          <p:cNvPr id="6" name="Содержимое 3" descr="4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4" y="1428736"/>
            <a:ext cx="4159278" cy="4714908"/>
          </a:xfrm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3617" y="2816005"/>
            <a:ext cx="4038600" cy="308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1521" y="4429274"/>
            <a:ext cx="504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411760" y="3172503"/>
            <a:ext cx="7628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1721" y="50131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В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74567" y="4952494"/>
            <a:ext cx="749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3933056"/>
            <a:ext cx="592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643275" y="3933056"/>
            <a:ext cx="709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998274" y="2924944"/>
            <a:ext cx="660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М</a:t>
            </a:r>
          </a:p>
        </p:txBody>
      </p:sp>
    </p:spTree>
    <p:extLst>
      <p:ext uri="{BB962C8B-B14F-4D97-AF65-F5344CB8AC3E}">
        <p14:creationId xmlns:p14="http://schemas.microsoft.com/office/powerpoint/2010/main" val="2695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0947"/>
            <a:ext cx="634704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2469684"/>
                <a:ext cx="9144000" cy="3047548"/>
              </a:xfrm>
            </p:spPr>
            <p:txBody>
              <a:bodyPr>
                <a:noAutofit/>
              </a:bodyPr>
              <a:lstStyle/>
              <a:p>
                <a:r>
                  <a:rPr lang="ru-RU" sz="36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В треугольнике АВС угол В тупой, ВС = 2, АС =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ru-RU" sz="3600" b="0" i="1" smtClean="0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3600" dirty="0" smtClean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, радиус описанной окружности равен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6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ru-RU" sz="3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3600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ru-RU" sz="36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600" dirty="0" smtClean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. Найти сторону АВ. </a:t>
                </a:r>
              </a:p>
              <a:p>
                <a:pPr marL="0" indent="0">
                  <a:buNone/>
                </a:pPr>
                <a:r>
                  <a:rPr lang="ru-RU" sz="3600" dirty="0" smtClean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Замечание: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360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ru-RU" sz="36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17424</m:t>
                        </m:r>
                      </m:e>
                    </m:rad>
                    <m:r>
                      <a:rPr lang="ru-RU" sz="3600" b="0" i="0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=132.</m:t>
                    </m:r>
                  </m:oMath>
                </a14:m>
                <a:endParaRPr lang="ru-RU" sz="3600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469684"/>
                <a:ext cx="9144000" cy="3047548"/>
              </a:xfrm>
              <a:blipFill rotWithShape="1">
                <a:blip r:embed="rId2"/>
                <a:stretch>
                  <a:fillRect l="-2000" t="-3200" b="-8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43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3"/>
              <p:cNvSpPr>
                <a:spLocks noGrp="1"/>
              </p:cNvSpPr>
              <p:nvPr>
                <p:ph type="title"/>
              </p:nvPr>
            </p:nvSpPr>
            <p:spPr>
              <a:xfrm>
                <a:off x="1043608" y="332656"/>
                <a:ext cx="8100392" cy="1368152"/>
              </a:xfrm>
            </p:spPr>
            <p:txBody>
              <a:bodyPr>
                <a:noAutofit/>
              </a:bodyPr>
              <a:lstStyle/>
              <a:p>
                <a: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8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400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24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треугольнике АВС угол В тупой, ВС = 2, АС = 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cs typeface="Times New Roman" pitchFamily="18" charset="0"/>
                          </a:rPr>
                          <m:t>5</m:t>
                        </m:r>
                      </m:e>
                    </m:rad>
                  </m:oMath>
                </a14:m>
                <a:r>
                  <a:rPr lang="ru-RU" sz="2400" dirty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 , радиус описанной окружности равен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5</m:t>
                        </m:r>
                        <m:rad>
                          <m:radPr>
                            <m:degHide m:val="on"/>
                            <m:ctrlPr>
                              <a:rPr lang="ru-RU" sz="2400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sz="2400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dirty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. Найти сторону АВ. </a:t>
                </a:r>
                <a:r>
                  <a:rPr lang="ru-RU" sz="2400" dirty="0" smtClean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Замечание</a:t>
                </a:r>
                <a:r>
                  <a:rPr lang="ru-RU" sz="2400" dirty="0">
                    <a:solidFill>
                      <a:srgbClr val="0070C0"/>
                    </a:solidFill>
                    <a:latin typeface="Times New Roman" pitchFamily="18" charset="0"/>
                    <a:ea typeface="Cambria Math"/>
                    <a:cs typeface="Times New Roman" pitchFamily="18" charset="0"/>
                  </a:rPr>
                  <a:t>: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17424</m:t>
                        </m:r>
                      </m:e>
                    </m:rad>
                    <m:r>
                      <a:rPr lang="ru-RU" sz="2400">
                        <a:solidFill>
                          <a:srgbClr val="0070C0"/>
                        </a:solidFill>
                        <a:latin typeface="Cambria Math"/>
                        <a:ea typeface="Cambria Math"/>
                        <a:cs typeface="Times New Roman" pitchFamily="18" charset="0"/>
                      </a:rPr>
                      <m:t>=132.</m:t>
                    </m:r>
                  </m:oMath>
                </a14:m>
                <a:r>
                  <a:rPr lang="ru-RU" sz="28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ru-RU" sz="2800" dirty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ru-RU" sz="2800" dirty="0"/>
              </a:p>
            </p:txBody>
          </p:sp>
        </mc:Choice>
        <mc:Fallback xmlns="">
          <p:sp>
            <p:nvSpPr>
              <p:cNvPr id="4" name="Заголовок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043608" y="332656"/>
                <a:ext cx="8100392" cy="1368152"/>
              </a:xfrm>
              <a:blipFill rotWithShape="1">
                <a:blip r:embed="rId2"/>
                <a:stretch>
                  <a:fillRect l="-1129" t="-49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5940152" y="4221088"/>
            <a:ext cx="1512168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5940152" y="2276872"/>
            <a:ext cx="2232248" cy="194421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7452320" y="2276872"/>
            <a:ext cx="720080" cy="1944216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52320" y="4221088"/>
            <a:ext cx="720080" cy="0"/>
          </a:xfrm>
          <a:prstGeom prst="line">
            <a:avLst/>
          </a:prstGeom>
          <a:ln w="412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172400" y="2276872"/>
            <a:ext cx="0" cy="1944216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956376" y="4000844"/>
            <a:ext cx="216024" cy="216024"/>
          </a:xfrm>
          <a:prstGeom prst="rect">
            <a:avLst/>
          </a:prstGeom>
          <a:solidFill>
            <a:schemeClr val="bg1"/>
          </a:solidFill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389" y="1987707"/>
            <a:ext cx="219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038" y="4365104"/>
            <a:ext cx="18256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052" y="4353991"/>
            <a:ext cx="1651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510" y="4353991"/>
            <a:ext cx="173780" cy="20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Прямоугольник 21"/>
              <p:cNvSpPr/>
              <p:nvPr/>
            </p:nvSpPr>
            <p:spPr>
              <a:xfrm>
                <a:off x="6349013" y="2850794"/>
                <a:ext cx="725007" cy="5002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𝟓</m:t>
                        </m:r>
                      </m:e>
                    </m:rad>
                  </m:oMath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Прямоугольник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013" y="2850794"/>
                <a:ext cx="725007" cy="500202"/>
              </a:xfrm>
              <a:prstGeom prst="rect">
                <a:avLst/>
              </a:prstGeom>
              <a:blipFill rotWithShape="1">
                <a:blip r:embed="rId8"/>
                <a:stretch>
                  <a:fillRect l="-13559" t="-1220" b="-280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Прямоугольник 22"/>
          <p:cNvSpPr/>
          <p:nvPr/>
        </p:nvSpPr>
        <p:spPr>
          <a:xfrm>
            <a:off x="6512738" y="418895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7583772" y="4080009"/>
                <a:ext cx="45717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х</m:t>
                      </m:r>
                    </m:oMath>
                  </m:oMathPara>
                </a14:m>
                <a:endParaRPr lang="ru-RU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3772" y="4080009"/>
                <a:ext cx="457176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287426" y="1648279"/>
                <a:ext cx="15680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Решение.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426" y="1648279"/>
                <a:ext cx="1568058" cy="461665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Прямоугольник 25"/>
              <p:cNvSpPr/>
              <p:nvPr/>
            </p:nvSpPr>
            <p:spPr>
              <a:xfrm>
                <a:off x="-17897" y="1912190"/>
                <a:ext cx="636690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В△АВС опустим высоту АК. Пусть ВК=х.   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897" y="1912190"/>
                <a:ext cx="6366909" cy="461665"/>
              </a:xfrm>
              <a:prstGeom prst="rect">
                <a:avLst/>
              </a:prstGeom>
              <a:blipFill rotWithShape="1">
                <a:blip r:embed="rId11"/>
                <a:stretch>
                  <a:fillRect l="-191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Прямоугольник 26"/>
              <p:cNvSpPr/>
              <p:nvPr/>
            </p:nvSpPr>
            <p:spPr>
              <a:xfrm>
                <a:off x="-6896" y="2209929"/>
                <a:ext cx="6344906" cy="10023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Из прям. △АСК: 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АК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400">
                                  <a:latin typeface="Cambria Math"/>
                                </a:rPr>
                                <m:t>3</m:t>
                              </m:r>
                              <m:rad>
                                <m:radPr>
                                  <m:degHide m:val="on"/>
                                  <m:ctrlPr>
                                    <a:rPr lang="ru-RU" sz="24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ru-RU" sz="2400" i="1">
                                      <a:latin typeface="Cambria Math"/>
                                    </a:rPr>
                                    <m:t>5</m:t>
                                  </m:r>
                                </m:e>
                              </m:rad>
                            </m:e>
                          </m:d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2+х</m:t>
                              </m:r>
                            </m:e>
                          </m:d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b="0" i="1" smtClean="0">
                          <a:latin typeface="Cambria Math"/>
                        </a:rPr>
                        <m:t>=</m:t>
                      </m:r>
                      <m:r>
                        <a:rPr lang="ru-RU" sz="2400" i="1">
                          <a:latin typeface="Cambria Math"/>
                        </a:rPr>
                        <m:t>41−2х−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27" name="Прямоугольник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896" y="2209929"/>
                <a:ext cx="6344906" cy="100239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Прямоугольник 27"/>
              <p:cNvSpPr/>
              <p:nvPr/>
            </p:nvSpPr>
            <p:spPr>
              <a:xfrm>
                <a:off x="-23150" y="3100895"/>
                <a:ext cx="5387238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Из прям. △АВК: 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АВ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АК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КВ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i="1" dirty="0" smtClean="0"/>
              </a:p>
              <a:p>
                <a14:m>
                  <m:oMath xmlns:m="http://schemas.openxmlformats.org/officeDocument/2006/math">
                    <m:r>
                      <a:rPr lang="ru-RU" sz="24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+41−2х−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=41−2х</m:t>
                    </m:r>
                  </m:oMath>
                </a14:m>
                <a:r>
                  <a:rPr lang="en-US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150" y="3100895"/>
                <a:ext cx="5387238" cy="830997"/>
              </a:xfrm>
              <a:prstGeom prst="rect">
                <a:avLst/>
              </a:prstGeom>
              <a:blipFill rotWithShape="1">
                <a:blip r:embed="rId13"/>
                <a:stretch>
                  <a:fillRect l="-226" b="-169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Прямоугольник 28"/>
              <p:cNvSpPr/>
              <p:nvPr/>
            </p:nvSpPr>
            <p:spPr>
              <a:xfrm>
                <a:off x="-23150" y="3899447"/>
                <a:ext cx="5287025" cy="5588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АК= </m:t>
                      </m:r>
                      <m:rad>
                        <m:radPr>
                          <m:degHide m:val="on"/>
                          <m:ctrlPr>
                            <a:rPr lang="ru-RU" sz="2400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latin typeface="Cambria Math"/>
                            </a:rPr>
                            <m:t>41−2х−</m:t>
                          </m:r>
                          <m:sSup>
                            <m:sSupPr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х</m:t>
                              </m:r>
                            </m:e>
                            <m:sup>
                              <m:r>
                                <a:rPr lang="ru-RU" sz="2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ru-RU" sz="2400" i="1">
                          <a:latin typeface="Cambria Math"/>
                        </a:rPr>
                        <m:t>, </m:t>
                      </m:r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АВ= </m:t>
                      </m:r>
                      <m:rad>
                        <m:radPr>
                          <m:degHide m:val="on"/>
                          <m:ctrlP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𝟒𝟏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ru-RU" sz="2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х.</m:t>
                          </m:r>
                        </m:e>
                      </m:rad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29" name="Прямоугольник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3150" y="3899447"/>
                <a:ext cx="5287025" cy="55880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Прямоугольник 29"/>
              <p:cNvSpPr/>
              <p:nvPr/>
            </p:nvSpPr>
            <p:spPr>
              <a:xfrm>
                <a:off x="-17897" y="4365104"/>
                <a:ext cx="5752665" cy="9775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𝑅</m:t>
                      </m:r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/>
                            </a:rPr>
                            <m:t>𝑎𝑏𝑐</m:t>
                          </m:r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4</m:t>
                          </m:r>
                          <m:r>
                            <a:rPr lang="ru-RU" sz="2400" i="1">
                              <a:latin typeface="Cambria Math"/>
                            </a:rPr>
                            <m:t>𝑆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     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5</m:t>
                          </m:r>
                          <m:rad>
                            <m:radPr>
                              <m:degHide m:val="on"/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ru-RU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i="1">
                              <a:latin typeface="Cambria Math"/>
                            </a:rPr>
                            <m:t>3</m:t>
                          </m:r>
                          <m:rad>
                            <m:radPr>
                              <m:degHide m:val="on"/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5</m:t>
                              </m:r>
                            </m:e>
                          </m:rad>
                          <m:r>
                            <a:rPr lang="ru-RU" sz="2400" i="1">
                              <a:latin typeface="Cambria Math"/>
                            </a:rPr>
                            <m:t>⋅2⋅</m:t>
                          </m:r>
                          <m:rad>
                            <m:radPr>
                              <m:degHide m:val="on"/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41−2х</m:t>
                              </m:r>
                            </m:e>
                          </m:rad>
                        </m:num>
                        <m:den>
                          <m:r>
                            <a:rPr lang="ru-RU" sz="2400" i="1">
                              <a:latin typeface="Cambria Math"/>
                            </a:rPr>
                            <m:t>4⋅0,5⋅</m:t>
                          </m:r>
                          <m:r>
                            <a:rPr lang="ru-RU" sz="2400" b="0" i="1" smtClean="0">
                              <a:latin typeface="Cambria Math"/>
                            </a:rPr>
                            <m:t>2</m:t>
                          </m:r>
                          <m:rad>
                            <m:radPr>
                              <m:degHide m:val="on"/>
                              <m:ctrlPr>
                                <a:rPr lang="ru-RU" sz="2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400" i="1">
                                  <a:latin typeface="Cambria Math"/>
                                </a:rPr>
                                <m:t>41−2х−</m:t>
                              </m:r>
                              <m:sSup>
                                <m:sSupPr>
                                  <m:ctrlPr>
                                    <a:rPr lang="ru-RU" sz="24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i="1">
                                      <a:latin typeface="Cambria Math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24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30" name="Прямоугольник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7897" y="4365104"/>
                <a:ext cx="5752665" cy="977512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23925" y="5379284"/>
                <a:ext cx="8628131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/>
                        </a:rPr>
                        <m:t>1025−100х−25</m:t>
                      </m:r>
                      <m:sSup>
                        <m:sSupPr>
                          <m:ctrlPr>
                            <a:rPr lang="ru-RU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800" i="1"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sz="28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i="1">
                          <a:latin typeface="Cambria Math"/>
                        </a:rPr>
                        <m:t>=369−36х </m:t>
                      </m:r>
                      <m:r>
                        <a:rPr lang="ru-RU" sz="2800" b="0" i="1" smtClean="0">
                          <a:latin typeface="Cambria Math"/>
                        </a:rPr>
                        <m:t>,</m:t>
                      </m:r>
                      <m:r>
                        <a:rPr lang="ru-RU" sz="2400" i="1">
                          <a:latin typeface="Cambria Math"/>
                        </a:rPr>
                        <m:t>25</m:t>
                      </m:r>
                      <m:sSup>
                        <m:sSupPr>
                          <m:ctrlPr>
                            <a:rPr lang="ru-RU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i="1"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sz="24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400" i="1">
                          <a:latin typeface="Cambria Math"/>
                        </a:rPr>
                        <m:t>+64х−656=0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25" y="5379284"/>
                <a:ext cx="8628131" cy="532966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42853" y="5849284"/>
                <a:ext cx="9101147" cy="4957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𝐷</m:t>
                    </m:r>
                    <m:r>
                      <a:rPr lang="ru-RU" sz="2400" i="1">
                        <a:latin typeface="Cambria Math"/>
                      </a:rPr>
                      <m:t>=1024+16400=17424=</m:t>
                    </m:r>
                    <m:sSup>
                      <m:sSupPr>
                        <m:ctrlPr>
                          <a:rPr lang="ru-RU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sz="2400" i="1">
                            <a:latin typeface="Cambria Math"/>
                          </a:rPr>
                          <m:t>132</m:t>
                        </m:r>
                      </m:e>
                      <m:sup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/>
                      </a:rPr>
                      <m:t>    х=</m:t>
                    </m:r>
                    <m:d>
                      <m:dPr>
                        <m:begChr m:val="{"/>
                        <m:endChr m:val="}"/>
                        <m:ctrlPr>
                          <a:rPr lang="ru-RU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</a:rPr>
                          <m:t>−6,56;4</m:t>
                        </m:r>
                      </m:e>
                    </m:d>
                  </m:oMath>
                </a14:m>
                <a:r>
                  <a:rPr lang="ru-RU" sz="2400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53" y="5849284"/>
                <a:ext cx="9101147" cy="49571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75524" y="6265682"/>
                <a:ext cx="2934971" cy="505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АВ</m:t>
                    </m:r>
                    <m:r>
                      <a:rPr lang="ru-RU" sz="24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ru-RU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sz="2400" i="1">
                            <a:latin typeface="Cambria Math"/>
                          </a:rPr>
                          <m:t>41−16</m:t>
                        </m:r>
                      </m:e>
                    </m:rad>
                    <m:r>
                      <a:rPr lang="ru-RU" sz="2400" i="1">
                        <a:latin typeface="Cambria Math"/>
                      </a:rPr>
                      <m:t>=</m:t>
                    </m:r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𝟓</m:t>
                    </m:r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 smtClean="0"/>
                  <a:t>.</a:t>
                </a:r>
                <a:endParaRPr lang="ru-RU" sz="2400" dirty="0"/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24" y="6265682"/>
                <a:ext cx="2934971" cy="505203"/>
              </a:xfrm>
              <a:prstGeom prst="rect">
                <a:avLst/>
              </a:prstGeom>
              <a:blipFill rotWithShape="1">
                <a:blip r:embed="rId18"/>
                <a:stretch>
                  <a:fillRect t="-2410" r="-2697" b="-253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Прямоугольник 33"/>
              <p:cNvSpPr/>
              <p:nvPr/>
            </p:nvSpPr>
            <p:spPr>
              <a:xfrm>
                <a:off x="5444830" y="6277799"/>
                <a:ext cx="146065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latin typeface="Cambria Math"/>
                        </a:rPr>
                        <m:t>Ответ:5.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34" name="Прямоугольник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830" y="6277799"/>
                <a:ext cx="1460656" cy="461665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2908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56792"/>
            <a:ext cx="644420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Типичные ошибки:</a:t>
            </a:r>
          </a:p>
          <a:p>
            <a:endParaRPr lang="ru-RU" dirty="0" smtClean="0">
              <a:latin typeface="Arial Black" panose="020B0A04020102020204" pitchFamily="34" charset="0"/>
            </a:endParaRPr>
          </a:p>
          <a:p>
            <a:r>
              <a:rPr lang="ru-RU" dirty="0" smtClean="0">
                <a:latin typeface="Arial Black" panose="020B0A04020102020204" pitchFamily="34" charset="0"/>
              </a:rPr>
              <a:t>-</a:t>
            </a:r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доказательство верное, но записи неаккуратные, иногда просто невозможно понять, что написано учеником;</a:t>
            </a:r>
          </a:p>
          <a:p>
            <a:endParaRPr lang="ru-RU" sz="2000" dirty="0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- </a:t>
            </a:r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присутствуют только отдельные факты, по сути, не связанные с тем, что необходимо доказать;</a:t>
            </a:r>
          </a:p>
          <a:p>
            <a:endParaRPr lang="ru-RU" sz="2000" dirty="0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- </a:t>
            </a:r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неправильно понимают условие задания;</a:t>
            </a:r>
          </a:p>
          <a:p>
            <a:endParaRPr lang="ru-RU" sz="2000" dirty="0" smtClean="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- </a:t>
            </a:r>
            <a:r>
              <a:rPr lang="ru-RU" sz="2000" dirty="0">
                <a:solidFill>
                  <a:schemeClr val="tx2"/>
                </a:solidFill>
                <a:latin typeface="Arial Black" panose="020B0A04020102020204" pitchFamily="34" charset="0"/>
              </a:rPr>
              <a:t>использовали неверные методы решения.</a:t>
            </a:r>
          </a:p>
        </p:txBody>
      </p:sp>
    </p:spTree>
    <p:extLst>
      <p:ext uri="{BB962C8B-B14F-4D97-AF65-F5344CB8AC3E}">
        <p14:creationId xmlns:p14="http://schemas.microsoft.com/office/powerpoint/2010/main" val="22283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Биссектриса угла A, треугольника ABC делит высоту BH в отношении 5:4, считая от вершины. BC равно 6. Найдите радиус описанной окружности.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469617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69617"/>
            <a:ext cx="67687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Комментарий. </a:t>
            </a:r>
          </a:p>
          <a:p>
            <a:r>
              <a:rPr lang="ru-RU" sz="2000" dirty="0"/>
              <a:t>Решение незаконченное: формула для нахождения радиуса выписана, все компоненты найдены, но не получен итоговый результат. </a:t>
            </a:r>
          </a:p>
          <a:p>
            <a:r>
              <a:rPr lang="ru-RU" sz="2000" dirty="0"/>
              <a:t>Оценка эксперта: 1 балл</a:t>
            </a:r>
            <a:r>
              <a:rPr lang="ru-RU" dirty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41" y="2348880"/>
            <a:ext cx="755676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74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147248" cy="167146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Биссектриса </a:t>
            </a:r>
            <a:r>
              <a:rPr lang="ru-RU" sz="3100" dirty="0"/>
              <a:t>A, треугольника ABC делит высоту BH в отношении 25:24, считая от вершины. BC равно 14. Найдите радиус описанной окружности.</a:t>
            </a:r>
            <a:br>
              <a:rPr lang="ru-RU" sz="3100" dirty="0"/>
            </a:br>
            <a:r>
              <a:rPr lang="ru-RU" sz="3100" dirty="0"/>
              <a:t>Ответ: 25.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920880" cy="343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5517232"/>
            <a:ext cx="5022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Комментарий</a:t>
            </a:r>
            <a:r>
              <a:rPr lang="ru-RU" i="1" dirty="0"/>
              <a:t>.</a:t>
            </a:r>
            <a:r>
              <a:rPr lang="ru-RU" dirty="0"/>
              <a:t> </a:t>
            </a:r>
          </a:p>
          <a:p>
            <a:r>
              <a:rPr lang="ru-RU" dirty="0"/>
              <a:t>Решение верное.</a:t>
            </a:r>
          </a:p>
          <a:p>
            <a:r>
              <a:rPr lang="ru-RU" b="1" dirty="0"/>
              <a:t>Оценка эксперта: 2 балла.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7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7" t="8983" r="5797"/>
          <a:stretch/>
        </p:blipFill>
        <p:spPr>
          <a:xfrm>
            <a:off x="107504" y="1049489"/>
            <a:ext cx="8920121" cy="4763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8442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5482952" cy="9513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Спасибо за внимание!</a:t>
            </a:r>
            <a:br>
              <a:rPr lang="ru-RU" sz="2800" dirty="0" smtClean="0"/>
            </a:br>
            <a:r>
              <a:rPr lang="ru-RU" sz="2800" dirty="0" smtClean="0"/>
              <a:t>Удачи на </a:t>
            </a:r>
            <a:r>
              <a:rPr lang="ru-RU" sz="2800" dirty="0"/>
              <a:t>О</a:t>
            </a:r>
            <a:r>
              <a:rPr lang="ru-RU" sz="2800" dirty="0" smtClean="0"/>
              <a:t>ГЭ.</a:t>
            </a:r>
            <a:endParaRPr lang="ru-RU" sz="2800" dirty="0"/>
          </a:p>
        </p:txBody>
      </p:sp>
      <p:pic>
        <p:nvPicPr>
          <p:cNvPr id="3" name="Рисунок 2" descr="ЕГЭ поменяет формат в 2015 году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4608512" cy="2952328"/>
          </a:xfrm>
          <a:prstGeom prst="rect">
            <a:avLst/>
          </a:prstGeom>
          <a:noFill/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61140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85111"/>
            <a:ext cx="5338936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Вспомним!!!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7416824" cy="4056112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Теорема, обратная теореме Фалеса.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прямые, пересекающие стороны угла, отсекают на одной и на другой стороне угла равные (или пропорциональные) между собой отрезки,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начиная от вершины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то такие прямые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параллельны.</a:t>
            </a:r>
          </a:p>
        </p:txBody>
      </p:sp>
      <p:pic>
        <p:nvPicPr>
          <p:cNvPr id="4" name="Рисунок 3" descr="http://xn--80aff1fya.xn--p1ai/News/gome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58120"/>
            <a:ext cx="1889611" cy="13681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206117"/>
            <a:ext cx="39929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обратной теореме Фалеса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важно, что равные отрезки начинаются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 вершины</a:t>
            </a:r>
          </a:p>
        </p:txBody>
      </p:sp>
      <p:sp>
        <p:nvSpPr>
          <p:cNvPr id="6" name="Стрелка вправо с вырезом 5">
            <a:hlinkClick r:id="rId3" action="ppaction://hlinksldjump"/>
          </p:cNvPr>
          <p:cNvSpPr/>
          <p:nvPr/>
        </p:nvSpPr>
        <p:spPr>
          <a:xfrm>
            <a:off x="7603295" y="6118414"/>
            <a:ext cx="1241539" cy="576064"/>
          </a:xfrm>
          <a:prstGeom prst="notched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hlinkClick r:id="rId4" action="ppaction://hlinksldjump"/>
              </a:rPr>
              <a:t>назад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932040" y="4509120"/>
            <a:ext cx="3292024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4509120"/>
            <a:ext cx="2671255" cy="136815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173143" y="3981257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840524" y="4137176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578052" y="4180856"/>
            <a:ext cx="936104" cy="1512168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709" y="4170858"/>
            <a:ext cx="2190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861" y="5034446"/>
            <a:ext cx="34766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052" y="3981257"/>
            <a:ext cx="639763" cy="7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651" y="5337850"/>
            <a:ext cx="32385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745" y="4180856"/>
            <a:ext cx="165100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133" y="5559772"/>
            <a:ext cx="31115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70" y="4213010"/>
            <a:ext cx="40798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07121" y="4044762"/>
                <a:ext cx="4579749" cy="1028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ОА=АВ=ВС и О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В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С</m:t>
                          </m:r>
                        </m:e>
                        <m:sub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2000" b="1" i="1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или 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ОА</m:t>
                          </m:r>
                        </m:num>
                        <m:den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АВ</m:t>
                          </m:r>
                        </m:den>
                      </m:f>
                      <m:r>
                        <a:rPr lang="ru-RU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О</m:t>
                          </m:r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А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А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В</m:t>
                              </m:r>
                            </m:e>
                            <m:sub>
                              <m:r>
                                <a:rPr lang="ru-RU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21" y="4044762"/>
                <a:ext cx="4579749" cy="1028615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158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990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Медиана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опущенная на гипотенузу прямоугольного треугольника 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равна половине гипотенузы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240095"/>
            <a:ext cx="7236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В прямоугольном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АВС из вершины прямого угла С проведем к гипотенузе AB отрезок CO так, чтобы CO=OA.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 ∆ AOC — равнобедренный с основанием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AC  </a:t>
            </a:r>
            <a:r>
              <a:rPr lang="ru-RU" sz="2400" dirty="0" smtClean="0">
                <a:latin typeface="Cambria Math"/>
                <a:ea typeface="Cambria Math"/>
                <a:cs typeface="Times New Roman" pitchFamily="18" charset="0"/>
              </a:rPr>
              <a:t>⇒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OAC=∠OCA=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mediana provedennaya k gipotenu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2" y="1240095"/>
            <a:ext cx="1836030" cy="146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mediana k gipotenuze dokazatelstv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2" y="3176662"/>
            <a:ext cx="1836030" cy="146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90301" y="3126245"/>
            <a:ext cx="7236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Так как сумма острых углов прямоугольного треугольника равна 90º, то в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△АВС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B=90º- α.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Так как ∠BCA=90º (по условию),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BCO=90º- ∠OCA=90º-α.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463" y="4695905"/>
            <a:ext cx="90972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Рассмотрим треугольник BOC.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∠BCO=90º-α, ∠B=90º- α, следовательно, ∠BCO=∠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⇒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BOC — равнобедренный с основанием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BC. Отсюда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BO=CO.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3462" y="5834947"/>
                <a:ext cx="9090538" cy="9934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6) Так как CO=OA (по построению) и BO=CO (по доказанному), то CO=OA=BO, AB=OA+BO=2∙OA=2∙CO </a:t>
                </a:r>
                <a:r>
                  <a:rPr lang="ru-RU" sz="2400" dirty="0" smtClean="0">
                    <a:latin typeface="Times New Roman" pitchFamily="18" charset="0"/>
                    <a:ea typeface="Cambria Math"/>
                    <a:cs typeface="Times New Roman" pitchFamily="18" charset="0"/>
                  </a:rPr>
                  <a:t>⇒  </a:t>
                </a:r>
                <a14:m>
                  <m:oMath xmlns:m="http://schemas.openxmlformats.org/officeDocument/2006/math"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СО=</m:t>
                    </m:r>
                    <m:f>
                      <m:fPr>
                        <m:ctrlP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  <m:r>
                      <a:rPr lang="ru-RU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АВ</m:t>
                    </m:r>
                  </m:oMath>
                </a14:m>
                <a:endParaRPr lang="ru-RU" sz="24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62" y="5834947"/>
                <a:ext cx="9090538" cy="993413"/>
              </a:xfrm>
              <a:prstGeom prst="rect">
                <a:avLst/>
              </a:prstGeom>
              <a:blipFill rotWithShape="1">
                <a:blip r:embed="rId4"/>
                <a:stretch>
                  <a:fillRect l="-1073" t="-4908" r="-201" b="-49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ятиугольник 2"/>
          <p:cNvSpPr/>
          <p:nvPr/>
        </p:nvSpPr>
        <p:spPr>
          <a:xfrm>
            <a:off x="7452320" y="6331653"/>
            <a:ext cx="1296144" cy="337707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hlinkClick r:id="rId5" action="ppaction://hlinksldjump"/>
              </a:rPr>
              <a:t>назад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01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" r="14782"/>
          <a:stretch/>
        </p:blipFill>
        <p:spPr>
          <a:xfrm>
            <a:off x="107504" y="1340768"/>
            <a:ext cx="8928992" cy="467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5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r="9420" b="17168"/>
          <a:stretch/>
        </p:blipFill>
        <p:spPr bwMode="auto">
          <a:xfrm>
            <a:off x="0" y="1655735"/>
            <a:ext cx="8987539" cy="332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3546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550947"/>
            <a:ext cx="6347048" cy="864096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Ключевая задача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67845"/>
            <a:ext cx="8229600" cy="22322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Найти медиану прямоугольного треугольника, проведенную из прямого угла, если гипотенуза равна 12.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6" y="404664"/>
            <a:ext cx="2474595" cy="2065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96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455" y="152636"/>
            <a:ext cx="8136904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медиану прямоугольного треугольника, проведенную из прямого угла, если гипотенуза равна 12.</a:t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147248" cy="4776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Решение.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свойству медианы: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едиана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опущенная на гипотенузу прямоугольного треугольника 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равна половине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гипотенузы.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Следовательно, медиана равна 6.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Ответ: 6.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www.fmclass.ru/pic/4850d63e8edde/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61048"/>
            <a:ext cx="1944216" cy="192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Documents and Settings\Aida\Рабочий стол\текстуры и фоны, клипарты\новеньки картинки\geometry compass shapes hc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" y="332656"/>
            <a:ext cx="102860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54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2265</TotalTime>
  <Words>2766</Words>
  <Application>Microsoft Office PowerPoint</Application>
  <PresentationFormat>Экран (4:3)</PresentationFormat>
  <Paragraphs>379</Paragraphs>
  <Slides>52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52</vt:i4>
      </vt:variant>
    </vt:vector>
  </HeadingPairs>
  <TitlesOfParts>
    <vt:vector size="56" baseType="lpstr">
      <vt:lpstr>Ясность</vt:lpstr>
      <vt:lpstr>Документ</vt:lpstr>
      <vt:lpstr>Формула</vt:lpstr>
      <vt:lpstr>Equation</vt:lpstr>
      <vt:lpstr>«ОГЭ. Задание №25. Погружаемся в тонкости геометрического анализа».</vt:lpstr>
      <vt:lpstr>Треугольники в ОГЭ по математике ЗАДАЧА № 25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Ключевая задача</vt:lpstr>
      <vt:lpstr>   Найти медиану прямоугольного треугольника, проведенную из прямого угла, если гипотенуза равна 12. </vt:lpstr>
      <vt:lpstr>Ключевая задача</vt:lpstr>
      <vt:lpstr> Доказать, что если медиана, проведенная к стороне треугольника, равна ее половине, то треугольник прямоугольный. </vt:lpstr>
      <vt:lpstr>Задача №1.</vt:lpstr>
      <vt:lpstr> Медианы треугольника АВС пересекаются в точке М, АС = 3МВ. Найти сумму квадратов медиан 〖АА〗_1и 〖СС〗_1, если АС = 20.</vt:lpstr>
      <vt:lpstr> Медианы треугольника АВС пересекаются в точке М, АС = 3МВ. Найти сумму квадратов медиан 〖АА〗_1и 〖СС〗_1, если АС = 20.</vt:lpstr>
      <vt:lpstr>Вспомним!!!</vt:lpstr>
      <vt:lpstr>  Утверждение о пропорциональных отрезках: если стороны угла А пересечены параллельными прямыми EF и CK, то отрезки AE и AF пропорциональны отрезкам EC и FK, т.е. АЕ/ЕС=АF/FK.</vt:lpstr>
      <vt:lpstr>  Утверждение о пропорциональных отрезках: если стороны угла А пересечены параллельными прямыми EF и CK, то отрезки AE и AF пропорциональны отрезкам EC и FK, т.е. АЕ/ЕС=АF/FK.</vt:lpstr>
      <vt:lpstr>Задача № 2 : В треугольнике АВС из вершин А и В проведены отрезки АК и ВЕ, причем точки К и Е лежат на сторонах ВС и АС соответственно. Отрезки АК и ВЕ пересекаются  в точке М так, что АМ:МК=5":"1 , ВМ:МЕ=2:1 . Найдите отношение АЕ:ЕС и ВК:КС.</vt:lpstr>
      <vt:lpstr>Задача№2: В треугольнике АВС из вершин А и В проведены отрезки АК и ВЕ, причем точки К и Е лежат на сторонах ВС и АС соответственно. Отрезки АК и ВЕ пересекаются  в точке М так, что АМ:МК=5, ВМ:МЕ=2. Найдите отношение АЕ:ЕС и ВК:КС.</vt:lpstr>
      <vt:lpstr>Презентация PowerPoint</vt:lpstr>
      <vt:lpstr>Ключевая задача</vt:lpstr>
      <vt:lpstr>Вычислите длину биссектрисы угла А △АВС со сторонами АВ = 18, ВС = 15, АС = 12.</vt:lpstr>
      <vt:lpstr>Ключевая задача</vt:lpstr>
      <vt:lpstr> Найти площадь треугольника, две медианы которого перпендикулярны и равны 3 и 6. </vt:lpstr>
      <vt:lpstr>Ключевая задача</vt:lpstr>
      <vt:lpstr>  На серединах сторон АВ и ВС △АВС взяты точки М и К соответственно. Найти площадь △ВМК, если площадь △АВС  равна 24. </vt:lpstr>
      <vt:lpstr>Ключевая задача</vt:lpstr>
      <vt:lpstr> В треугольнике АВС проведена биссектриса ВМ. АВ = 2, ВС = 3, АС = 3. Найти АМ, МС.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Ключевая задача.</vt:lpstr>
      <vt:lpstr>№ 4</vt:lpstr>
      <vt:lpstr>№ 5</vt:lpstr>
      <vt:lpstr>№  6</vt:lpstr>
      <vt:lpstr>№  7</vt:lpstr>
      <vt:lpstr>№ 8</vt:lpstr>
      <vt:lpstr>№ 9</vt:lpstr>
      <vt:lpstr>№ 10</vt:lpstr>
      <vt:lpstr> В треугольнике АВС угол В равен 120 градусам, а длина стороны АВ на 5√3 меньше полупериметра треугольника. Найдите радиус окружности, касающейся стороны ВС и продолжений сторон АВ и ВС.</vt:lpstr>
      <vt:lpstr> В треугольнике АВС угол В равен 120 градусам, а длина стороны АВ на 5√3 меньше полупериметра треугольника. Найдите радиус окружности, касающейся стороны ВС и продолжений сторон АВ и ВС.</vt:lpstr>
      <vt:lpstr>Ключевая задача</vt:lpstr>
      <vt:lpstr> В треугольнике АВС угол В тупой, ВС = 2, АС = 3√5 , радиус описанной окружности равен (5√5)/2. Найти сторону АВ. Замечание: √17424=132. </vt:lpstr>
      <vt:lpstr>Презентация PowerPoint</vt:lpstr>
      <vt:lpstr>Биссектриса угла A, треугольника ABC делит высоту BH в отношении 5:4, считая от вершины. BC равно 6. Найдите радиус описанной окружности.</vt:lpstr>
      <vt:lpstr> Биссектриса A, треугольника ABC делит высоту BH в отношении 25:24, считая от вершины. BC равно 14. Найдите радиус описанной окружности. Ответ: 25. </vt:lpstr>
      <vt:lpstr>Спасибо за внимание! Удачи на ОГЭ.</vt:lpstr>
      <vt:lpstr>Вспомним!!!</vt:lpstr>
      <vt:lpstr>Медиана, опущенная на гипотенузу прямоугольного треугольника равна половине гипотенузы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 планиметрии</dc:title>
  <dc:creator>User</dc:creator>
  <cp:lastModifiedBy>zauch_NB</cp:lastModifiedBy>
  <cp:revision>163</cp:revision>
  <dcterms:created xsi:type="dcterms:W3CDTF">2014-09-21T10:20:29Z</dcterms:created>
  <dcterms:modified xsi:type="dcterms:W3CDTF">2026-02-12T12:18:48Z</dcterms:modified>
</cp:coreProperties>
</file>